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9" r:id="rId6"/>
    <p:sldId id="260" r:id="rId7"/>
    <p:sldId id="266" r:id="rId8"/>
    <p:sldId id="267" r:id="rId9"/>
    <p:sldId id="269" r:id="rId10"/>
    <p:sldId id="270" r:id="rId11"/>
    <p:sldId id="271" r:id="rId12"/>
    <p:sldId id="272" r:id="rId13"/>
    <p:sldId id="273" r:id="rId14"/>
    <p:sldId id="277" r:id="rId15"/>
    <p:sldId id="283" r:id="rId16"/>
    <p:sldId id="276" r:id="rId17"/>
    <p:sldId id="279" r:id="rId18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浩" initials="浩" lastIdx="9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17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各位老师大家</a:t>
            </a:r>
            <a:r>
              <a:rPr lang="zh-CN" altLang="en-US" dirty="0">
                <a:sym typeface="+mn-ea"/>
              </a:rPr>
              <a:t>上午好。我的本科毕业设计答辩的主题是基于</a:t>
            </a:r>
            <a:r>
              <a:rPr lang="en-US" altLang="zh-CN" dirty="0">
                <a:sym typeface="+mn-ea"/>
              </a:rPr>
              <a:t>OpenHarmony</a:t>
            </a:r>
            <a:r>
              <a:rPr lang="zh-CN" altLang="en-US" dirty="0">
                <a:sym typeface="+mn-ea"/>
              </a:rPr>
              <a:t>分布式文件去重系统设计与</a:t>
            </a:r>
            <a:r>
              <a:rPr lang="zh-CN" altLang="en-US" dirty="0">
                <a:sym typeface="+mn-ea"/>
              </a:rPr>
              <a:t>实现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openssl是一个安全套接字层密码库，囊括主要的密码算法、常用密钥、证书封装管理功能及实现ssl协议。ssl是在TCP/IP模型的应用层与传输层之间加上半层的ssl公共通用模块，调用这个模块http将会变成https。图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中的黄线，表示没有调用ssl模块时的情况，红线代表调用ssl模块的情况，经过ssl时服务器端会使用算法对数据进行加密，并进行身份认证，使客户端访问服务器时更加安全。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根据IDC发布的最新数据报告，全球数据量正以惊人的速度增长，到 2025 年预计将达到 175 Zettabytes。这一庞大的数据规模对分布式系统提出了巨大挑战。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IDC 的另一数据研究表明，在分布式环境中，重复数据占据了大量的存储空间。根据对企业和组织的调查和分析，平均而言，分布式系统中的数据重复率高达 30%至 50%。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effectLst/>
                <a:sym typeface="+mn-ea"/>
              </a:rPr>
              <a:t>因此，为了应对这一挑战，本课题旨在设计并实现基于 OpenHarmony 平台的分布式文件去重系统，以解决分布式环境中重复数据带来的存储开销问题</a:t>
            </a:r>
            <a:r>
              <a:rPr lang="zh-CN" altLang="en-US" dirty="0">
                <a:effectLst/>
                <a:sym typeface="+mn-ea"/>
              </a:rPr>
              <a:t>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OpenHarmony是由开放原子开源基金会孵化及运营的开源项目，目标是面向全场景、全连接、全智能时代，基于开源的方式，搭建一个智能终端设备操作系统的框架和平台，促进万物互联产业的繁荣发展。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OpenHarmony整体遵从分层设计，从下向上依次为：内核层、系统服务层、框架层和应用层。系统功能按照“系统 &gt; 子系统 &gt; 组件”逐级展开，在多设备部署场景下，支持根据实际需求裁剪某些非必要的组件。OpenHarmony技术架构如下所示：</a:t>
            </a:r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2E27B9-3D26-4CF3-8993-4E365DB53D5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tags" Target="../tags/tag130.xml"/><Relationship Id="rId7" Type="http://schemas.openxmlformats.org/officeDocument/2006/relationships/tags" Target="../tags/tag129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31.xml"/><Relationship Id="rId1" Type="http://schemas.openxmlformats.org/officeDocument/2006/relationships/tags" Target="../tags/tag123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7" Type="http://schemas.openxmlformats.org/officeDocument/2006/relationships/notesSlide" Target="../notesSlides/notesSlide11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tags" Target="../tags/tag13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54.xml"/><Relationship Id="rId8" Type="http://schemas.openxmlformats.org/officeDocument/2006/relationships/tags" Target="../tags/tag153.xml"/><Relationship Id="rId7" Type="http://schemas.openxmlformats.org/officeDocument/2006/relationships/tags" Target="../tags/tag152.xml"/><Relationship Id="rId6" Type="http://schemas.openxmlformats.org/officeDocument/2006/relationships/tags" Target="../tags/tag151.xml"/><Relationship Id="rId5" Type="http://schemas.openxmlformats.org/officeDocument/2006/relationships/image" Target="../media/image15.png"/><Relationship Id="rId4" Type="http://schemas.openxmlformats.org/officeDocument/2006/relationships/tags" Target="../tags/tag150.xml"/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4" Type="http://schemas.openxmlformats.org/officeDocument/2006/relationships/notesSlide" Target="../notesSlides/notesSlide12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57.xml"/><Relationship Id="rId11" Type="http://schemas.openxmlformats.org/officeDocument/2006/relationships/tags" Target="../tags/tag156.xml"/><Relationship Id="rId10" Type="http://schemas.openxmlformats.org/officeDocument/2006/relationships/tags" Target="../tags/tag155.xml"/><Relationship Id="rId1" Type="http://schemas.openxmlformats.org/officeDocument/2006/relationships/tags" Target="../tags/tag14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6" Type="http://schemas.openxmlformats.org/officeDocument/2006/relationships/notesSlide" Target="../notesSlides/notesSlide13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175.xml"/><Relationship Id="rId23" Type="http://schemas.openxmlformats.org/officeDocument/2006/relationships/image" Target="../media/image21.png"/><Relationship Id="rId22" Type="http://schemas.openxmlformats.org/officeDocument/2006/relationships/tags" Target="../tags/tag174.xml"/><Relationship Id="rId21" Type="http://schemas.openxmlformats.org/officeDocument/2006/relationships/tags" Target="../tags/tag173.xml"/><Relationship Id="rId20" Type="http://schemas.openxmlformats.org/officeDocument/2006/relationships/image" Target="../media/image20.png"/><Relationship Id="rId2" Type="http://schemas.openxmlformats.org/officeDocument/2006/relationships/tags" Target="../tags/tag159.xml"/><Relationship Id="rId19" Type="http://schemas.openxmlformats.org/officeDocument/2006/relationships/tags" Target="../tags/tag172.xml"/><Relationship Id="rId18" Type="http://schemas.openxmlformats.org/officeDocument/2006/relationships/image" Target="../media/image19.png"/><Relationship Id="rId17" Type="http://schemas.openxmlformats.org/officeDocument/2006/relationships/tags" Target="../tags/tag171.xml"/><Relationship Id="rId16" Type="http://schemas.openxmlformats.org/officeDocument/2006/relationships/tags" Target="../tags/tag170.xml"/><Relationship Id="rId15" Type="http://schemas.openxmlformats.org/officeDocument/2006/relationships/image" Target="../media/image18.png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image" Target="../media/image17.jpeg"/><Relationship Id="rId11" Type="http://schemas.openxmlformats.org/officeDocument/2006/relationships/tags" Target="../tags/tag167.xml"/><Relationship Id="rId10" Type="http://schemas.openxmlformats.org/officeDocument/2006/relationships/tags" Target="../tags/tag166.xml"/><Relationship Id="rId1" Type="http://schemas.openxmlformats.org/officeDocument/2006/relationships/tags" Target="../tags/tag15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3" Type="http://schemas.openxmlformats.org/officeDocument/2006/relationships/notesSlide" Target="../notesSlides/notesSlide14.xml"/><Relationship Id="rId22" Type="http://schemas.openxmlformats.org/officeDocument/2006/relationships/slideLayout" Target="../slideLayouts/slideLayout1.xml"/><Relationship Id="rId21" Type="http://schemas.openxmlformats.org/officeDocument/2006/relationships/tags" Target="../tags/tag196.xml"/><Relationship Id="rId20" Type="http://schemas.openxmlformats.org/officeDocument/2006/relationships/tags" Target="../tags/tag195.xml"/><Relationship Id="rId2" Type="http://schemas.openxmlformats.org/officeDocument/2006/relationships/tags" Target="../tags/tag177.xml"/><Relationship Id="rId19" Type="http://schemas.openxmlformats.org/officeDocument/2006/relationships/tags" Target="../tags/tag194.xml"/><Relationship Id="rId18" Type="http://schemas.openxmlformats.org/officeDocument/2006/relationships/tags" Target="../tags/tag19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tags" Target="../tags/tag17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205.xml"/><Relationship Id="rId8" Type="http://schemas.openxmlformats.org/officeDocument/2006/relationships/tags" Target="../tags/tag204.xml"/><Relationship Id="rId7" Type="http://schemas.openxmlformats.org/officeDocument/2006/relationships/tags" Target="../tags/tag203.xml"/><Relationship Id="rId6" Type="http://schemas.openxmlformats.org/officeDocument/2006/relationships/tags" Target="../tags/tag202.xml"/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2" Type="http://schemas.openxmlformats.org/officeDocument/2006/relationships/notesSlide" Target="../notesSlides/notesSlide15.xml"/><Relationship Id="rId21" Type="http://schemas.openxmlformats.org/officeDocument/2006/relationships/slideLayout" Target="../slideLayouts/slideLayout1.xml"/><Relationship Id="rId20" Type="http://schemas.openxmlformats.org/officeDocument/2006/relationships/tags" Target="../tags/tag216.xml"/><Relationship Id="rId2" Type="http://schemas.openxmlformats.org/officeDocument/2006/relationships/tags" Target="../tags/tag198.xml"/><Relationship Id="rId19" Type="http://schemas.openxmlformats.org/officeDocument/2006/relationships/tags" Target="../tags/tag215.xml"/><Relationship Id="rId18" Type="http://schemas.openxmlformats.org/officeDocument/2006/relationships/tags" Target="../tags/tag214.xml"/><Relationship Id="rId17" Type="http://schemas.openxmlformats.org/officeDocument/2006/relationships/tags" Target="../tags/tag213.xml"/><Relationship Id="rId16" Type="http://schemas.openxmlformats.org/officeDocument/2006/relationships/tags" Target="../tags/tag212.xml"/><Relationship Id="rId15" Type="http://schemas.openxmlformats.org/officeDocument/2006/relationships/tags" Target="../tags/tag211.xml"/><Relationship Id="rId14" Type="http://schemas.openxmlformats.org/officeDocument/2006/relationships/tags" Target="../tags/tag210.xml"/><Relationship Id="rId13" Type="http://schemas.openxmlformats.org/officeDocument/2006/relationships/tags" Target="../tags/tag209.xml"/><Relationship Id="rId12" Type="http://schemas.openxmlformats.org/officeDocument/2006/relationships/tags" Target="../tags/tag208.xml"/><Relationship Id="rId11" Type="http://schemas.openxmlformats.org/officeDocument/2006/relationships/tags" Target="../tags/tag207.xml"/><Relationship Id="rId10" Type="http://schemas.openxmlformats.org/officeDocument/2006/relationships/tags" Target="../tags/tag206.xml"/><Relationship Id="rId1" Type="http://schemas.openxmlformats.org/officeDocument/2006/relationships/tags" Target="../tags/tag19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image" Target="../media/image3.png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9" Type="http://schemas.openxmlformats.org/officeDocument/2006/relationships/notesSlide" Target="../notesSlides/notesSlide5.xml"/><Relationship Id="rId58" Type="http://schemas.openxmlformats.org/officeDocument/2006/relationships/slideLayout" Target="../slideLayouts/slideLayout1.xml"/><Relationship Id="rId57" Type="http://schemas.openxmlformats.org/officeDocument/2006/relationships/tags" Target="../tags/tag70.xml"/><Relationship Id="rId56" Type="http://schemas.openxmlformats.org/officeDocument/2006/relationships/tags" Target="../tags/tag69.xml"/><Relationship Id="rId55" Type="http://schemas.openxmlformats.org/officeDocument/2006/relationships/tags" Target="../tags/tag68.xml"/><Relationship Id="rId54" Type="http://schemas.openxmlformats.org/officeDocument/2006/relationships/tags" Target="../tags/tag67.xml"/><Relationship Id="rId53" Type="http://schemas.openxmlformats.org/officeDocument/2006/relationships/tags" Target="../tags/tag66.xml"/><Relationship Id="rId52" Type="http://schemas.openxmlformats.org/officeDocument/2006/relationships/tags" Target="../tags/tag65.xml"/><Relationship Id="rId51" Type="http://schemas.openxmlformats.org/officeDocument/2006/relationships/tags" Target="../tags/tag64.xml"/><Relationship Id="rId50" Type="http://schemas.openxmlformats.org/officeDocument/2006/relationships/tags" Target="../tags/tag63.xml"/><Relationship Id="rId5" Type="http://schemas.openxmlformats.org/officeDocument/2006/relationships/tags" Target="../tags/tag21.xml"/><Relationship Id="rId49" Type="http://schemas.openxmlformats.org/officeDocument/2006/relationships/tags" Target="../tags/tag62.xml"/><Relationship Id="rId48" Type="http://schemas.openxmlformats.org/officeDocument/2006/relationships/tags" Target="../tags/tag61.xml"/><Relationship Id="rId47" Type="http://schemas.openxmlformats.org/officeDocument/2006/relationships/tags" Target="../tags/tag60.xml"/><Relationship Id="rId46" Type="http://schemas.openxmlformats.org/officeDocument/2006/relationships/tags" Target="../tags/tag59.xml"/><Relationship Id="rId45" Type="http://schemas.openxmlformats.org/officeDocument/2006/relationships/tags" Target="../tags/tag58.xml"/><Relationship Id="rId44" Type="http://schemas.openxmlformats.org/officeDocument/2006/relationships/tags" Target="../tags/tag57.xml"/><Relationship Id="rId43" Type="http://schemas.openxmlformats.org/officeDocument/2006/relationships/tags" Target="../tags/tag56.xml"/><Relationship Id="rId42" Type="http://schemas.openxmlformats.org/officeDocument/2006/relationships/tags" Target="../tags/tag55.xml"/><Relationship Id="rId41" Type="http://schemas.openxmlformats.org/officeDocument/2006/relationships/tags" Target="../tags/tag54.xml"/><Relationship Id="rId40" Type="http://schemas.openxmlformats.org/officeDocument/2006/relationships/tags" Target="../tags/tag53.xml"/><Relationship Id="rId4" Type="http://schemas.openxmlformats.org/officeDocument/2006/relationships/tags" Target="../tags/tag20.xml"/><Relationship Id="rId39" Type="http://schemas.openxmlformats.org/officeDocument/2006/relationships/tags" Target="../tags/tag52.xml"/><Relationship Id="rId38" Type="http://schemas.openxmlformats.org/officeDocument/2006/relationships/tags" Target="../tags/tag51.xml"/><Relationship Id="rId37" Type="http://schemas.openxmlformats.org/officeDocument/2006/relationships/tags" Target="../tags/tag50.xml"/><Relationship Id="rId36" Type="http://schemas.openxmlformats.org/officeDocument/2006/relationships/tags" Target="../tags/tag49.xml"/><Relationship Id="rId35" Type="http://schemas.openxmlformats.org/officeDocument/2006/relationships/tags" Target="../tags/tag48.xml"/><Relationship Id="rId34" Type="http://schemas.openxmlformats.org/officeDocument/2006/relationships/tags" Target="../tags/tag47.xml"/><Relationship Id="rId33" Type="http://schemas.openxmlformats.org/officeDocument/2006/relationships/tags" Target="../tags/tag46.xml"/><Relationship Id="rId32" Type="http://schemas.openxmlformats.org/officeDocument/2006/relationships/tags" Target="../tags/tag45.xml"/><Relationship Id="rId31" Type="http://schemas.openxmlformats.org/officeDocument/2006/relationships/tags" Target="../tags/tag44.xml"/><Relationship Id="rId30" Type="http://schemas.openxmlformats.org/officeDocument/2006/relationships/tags" Target="../tags/tag43.xml"/><Relationship Id="rId3" Type="http://schemas.openxmlformats.org/officeDocument/2006/relationships/tags" Target="../tags/tag19.xml"/><Relationship Id="rId29" Type="http://schemas.openxmlformats.org/officeDocument/2006/relationships/tags" Target="../tags/tag42.xml"/><Relationship Id="rId28" Type="http://schemas.openxmlformats.org/officeDocument/2006/relationships/image" Target="../media/image6.jpeg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image" Target="../media/image5.png"/><Relationship Id="rId24" Type="http://schemas.openxmlformats.org/officeDocument/2006/relationships/tags" Target="../tags/tag39.xml"/><Relationship Id="rId23" Type="http://schemas.openxmlformats.org/officeDocument/2006/relationships/image" Target="../media/image4.png"/><Relationship Id="rId22" Type="http://schemas.openxmlformats.org/officeDocument/2006/relationships/tags" Target="../tags/tag38.xml"/><Relationship Id="rId21" Type="http://schemas.openxmlformats.org/officeDocument/2006/relationships/tags" Target="../tags/tag37.xml"/><Relationship Id="rId20" Type="http://schemas.openxmlformats.org/officeDocument/2006/relationships/tags" Target="../tags/tag36.xml"/><Relationship Id="rId2" Type="http://schemas.openxmlformats.org/officeDocument/2006/relationships/tags" Target="../tags/tag18.xml"/><Relationship Id="rId19" Type="http://schemas.openxmlformats.org/officeDocument/2006/relationships/tags" Target="../tags/tag35.xml"/><Relationship Id="rId18" Type="http://schemas.openxmlformats.org/officeDocument/2006/relationships/tags" Target="../tags/tag34.xml"/><Relationship Id="rId17" Type="http://schemas.openxmlformats.org/officeDocument/2006/relationships/tags" Target="../tags/tag33.xml"/><Relationship Id="rId16" Type="http://schemas.openxmlformats.org/officeDocument/2006/relationships/tags" Target="../tags/tag32.xml"/><Relationship Id="rId15" Type="http://schemas.openxmlformats.org/officeDocument/2006/relationships/tags" Target="../tags/tag31.xml"/><Relationship Id="rId14" Type="http://schemas.openxmlformats.org/officeDocument/2006/relationships/tags" Target="../tags/tag30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78.xml"/><Relationship Id="rId7" Type="http://schemas.openxmlformats.org/officeDocument/2006/relationships/tags" Target="../tags/tag77.xml"/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8" Type="http://schemas.openxmlformats.org/officeDocument/2006/relationships/notesSlide" Target="../notesSlides/notesSlide6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82.xml"/><Relationship Id="rId15" Type="http://schemas.openxmlformats.org/officeDocument/2006/relationships/image" Target="../media/image10.png"/><Relationship Id="rId14" Type="http://schemas.openxmlformats.org/officeDocument/2006/relationships/tags" Target="../tags/tag81.xml"/><Relationship Id="rId13" Type="http://schemas.openxmlformats.org/officeDocument/2006/relationships/image" Target="../media/image9.png"/><Relationship Id="rId12" Type="http://schemas.openxmlformats.org/officeDocument/2006/relationships/tags" Target="../tags/tag80.xml"/><Relationship Id="rId11" Type="http://schemas.openxmlformats.org/officeDocument/2006/relationships/image" Target="../media/image8.png"/><Relationship Id="rId10" Type="http://schemas.openxmlformats.org/officeDocument/2006/relationships/tags" Target="../tags/tag79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4" Type="http://schemas.openxmlformats.org/officeDocument/2006/relationships/notesSlide" Target="../notesSlides/notesSlide7.xml"/><Relationship Id="rId23" Type="http://schemas.openxmlformats.org/officeDocument/2006/relationships/slideLayout" Target="../slideLayouts/slideLayout1.xml"/><Relationship Id="rId22" Type="http://schemas.openxmlformats.org/officeDocument/2006/relationships/tags" Target="../tags/tag103.xml"/><Relationship Id="rId21" Type="http://schemas.openxmlformats.org/officeDocument/2006/relationships/image" Target="../media/image11.emf"/><Relationship Id="rId20" Type="http://schemas.openxmlformats.org/officeDocument/2006/relationships/tags" Target="../tags/tag102.xml"/><Relationship Id="rId2" Type="http://schemas.openxmlformats.org/officeDocument/2006/relationships/tags" Target="../tags/tag84.xml"/><Relationship Id="rId19" Type="http://schemas.openxmlformats.org/officeDocument/2006/relationships/tags" Target="../tags/tag101.xml"/><Relationship Id="rId18" Type="http://schemas.openxmlformats.org/officeDocument/2006/relationships/tags" Target="../tags/tag100.xml"/><Relationship Id="rId17" Type="http://schemas.openxmlformats.org/officeDocument/2006/relationships/tags" Target="../tags/tag99.xml"/><Relationship Id="rId16" Type="http://schemas.openxmlformats.org/officeDocument/2006/relationships/tags" Target="../tags/tag98.xml"/><Relationship Id="rId15" Type="http://schemas.openxmlformats.org/officeDocument/2006/relationships/tags" Target="../tags/tag97.xml"/><Relationship Id="rId14" Type="http://schemas.openxmlformats.org/officeDocument/2006/relationships/tags" Target="../tags/tag96.xml"/><Relationship Id="rId13" Type="http://schemas.openxmlformats.org/officeDocument/2006/relationships/tags" Target="../tags/tag95.xml"/><Relationship Id="rId12" Type="http://schemas.openxmlformats.org/officeDocument/2006/relationships/tags" Target="../tags/tag94.xml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113.xml"/><Relationship Id="rId10" Type="http://schemas.openxmlformats.org/officeDocument/2006/relationships/image" Target="../media/image12.png"/><Relationship Id="rId1" Type="http://schemas.openxmlformats.org/officeDocument/2006/relationships/tags" Target="../tags/tag10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122.xml"/><Relationship Id="rId1" Type="http://schemas.openxmlformats.org/officeDocument/2006/relationships/tags" Target="../tags/tag1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" y="183515"/>
            <a:ext cx="2191385" cy="835660"/>
          </a:xfrm>
          <a:prstGeom prst="rect">
            <a:avLst/>
          </a:prstGeom>
        </p:spPr>
      </p:pic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1263239" y="2709949"/>
            <a:ext cx="9582785" cy="698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434340" y="1218565"/>
            <a:ext cx="11172825" cy="1309370"/>
          </a:xfrm>
          <a:prstGeom prst="rect">
            <a:avLst/>
          </a:prstGeom>
          <a:effectLst/>
        </p:spPr>
        <p:txBody>
          <a:bodyPr wrap="square" lIns="97200" tIns="45720" rIns="91440" bIns="45720">
            <a:spAutoFit/>
          </a:bodyPr>
          <a:p>
            <a:pPr algn="ctr">
              <a:lnSpc>
                <a:spcPct val="110000"/>
              </a:lnSpc>
            </a:pPr>
            <a:r>
              <a:rPr lang="zh-CN" altLang="en-US" sz="3600" b="1" spc="100" dirty="0">
                <a:solidFill>
                  <a:srgbClr val="002060"/>
                </a:solidFill>
                <a:effectLst>
                  <a:outerShdw blurRad="12700" dist="12700" dir="2700000" algn="tl">
                    <a:srgbClr val="000000">
                      <a:alpha val="41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基于OpenHarmony 分布式文件去重系统</a:t>
            </a:r>
            <a:endParaRPr lang="zh-CN" altLang="en-US" sz="3600" b="1" spc="100" dirty="0">
              <a:solidFill>
                <a:srgbClr val="002060"/>
              </a:solidFill>
              <a:effectLst>
                <a:outerShdw blurRad="12700" dist="12700" dir="2700000" algn="tl">
                  <a:srgbClr val="000000">
                    <a:alpha val="41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lang="zh-CN" altLang="en-US" sz="3600" b="1" spc="100" dirty="0">
                <a:solidFill>
                  <a:srgbClr val="002060"/>
                </a:solidFill>
                <a:effectLst>
                  <a:outerShdw blurRad="12700" dist="12700" dir="2700000" algn="tl">
                    <a:srgbClr val="000000">
                      <a:alpha val="41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设计与实现</a:t>
            </a:r>
            <a:endParaRPr lang="zh-CN" altLang="en-US" sz="3600" b="1" spc="100" dirty="0">
              <a:solidFill>
                <a:srgbClr val="002060"/>
              </a:solidFill>
              <a:effectLst>
                <a:outerShdw blurRad="12700" dist="12700" dir="2700000" algn="tl">
                  <a:srgbClr val="000000">
                    <a:alpha val="41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graphicFrame>
        <p:nvGraphicFramePr>
          <p:cNvPr id="6" name="表格 3"/>
          <p:cNvGraphicFramePr>
            <a:graphicFrameLocks noGrp="1"/>
          </p:cNvGraphicFramePr>
          <p:nvPr>
            <p:custDataLst>
              <p:tags r:id="rId5"/>
            </p:custDataLst>
          </p:nvPr>
        </p:nvGraphicFramePr>
        <p:xfrm>
          <a:off x="4036695" y="3429000"/>
          <a:ext cx="5520690" cy="2120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44980"/>
                <a:gridCol w="204470"/>
                <a:gridCol w="3571240"/>
              </a:tblGrid>
              <a:tr h="518160">
                <a:tc>
                  <a:txBody>
                    <a:bodyPr/>
                    <a:p>
                      <a:pPr algn="dist"/>
                      <a:r>
                        <a:rPr lang="zh-CN" altLang="en-US" sz="2800" b="1" spc="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答辩人</a:t>
                      </a:r>
                      <a:endParaRPr lang="zh-CN" altLang="en-US" sz="2800" b="1" spc="1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dist"/>
                      <a:r>
                        <a:rPr lang="en-US" altLang="zh-CN" sz="2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:</a:t>
                      </a:r>
                      <a:endParaRPr lang="en-US" altLang="zh-CN" sz="2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李为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dist"/>
                      <a:r>
                        <a:rPr lang="zh-CN" altLang="en-US" sz="2800" b="1" spc="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指导</a:t>
                      </a:r>
                      <a:r>
                        <a:rPr lang="zh-CN" altLang="en-US" sz="2800" b="1" spc="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老师</a:t>
                      </a:r>
                      <a:endParaRPr lang="zh-CN" altLang="en-US" sz="2800" b="1" spc="1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dist"/>
                      <a:r>
                        <a:rPr lang="en-US" altLang="zh-CN" sz="2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:</a:t>
                      </a:r>
                      <a:endParaRPr lang="en-US" altLang="zh-CN" sz="2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陈咸彰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  </a:t>
                      </a:r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 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p>
                      <a:pPr algn="dist"/>
                      <a:r>
                        <a:rPr lang="zh-CN" altLang="en-US" sz="2800" b="1" spc="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专业</a:t>
                      </a:r>
                      <a:endParaRPr lang="zh-CN" altLang="en-US" sz="2800" b="1" spc="1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dist"/>
                      <a:r>
                        <a:rPr lang="en-US" altLang="zh-CN" sz="2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:</a:t>
                      </a:r>
                      <a:endParaRPr lang="en-US" altLang="zh-CN" sz="2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计算机科学与技术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  <a:tr h="566420">
                <a:tc>
                  <a:txBody>
                    <a:bodyPr/>
                    <a:p>
                      <a:pPr algn="dist"/>
                      <a:r>
                        <a:rPr lang="zh-CN" altLang="en-US" sz="2800" b="1" spc="100" baseline="0" dirty="0">
                          <a:solidFill>
                            <a:schemeClr val="bg2">
                              <a:lumMod val="25000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答辩时间</a:t>
                      </a:r>
                      <a:endParaRPr lang="zh-CN" altLang="en-US" sz="2800" b="1" spc="100" baseline="0" dirty="0">
                        <a:solidFill>
                          <a:schemeClr val="bg2">
                            <a:lumMod val="25000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dist"/>
                      <a:r>
                        <a:rPr lang="en-US" altLang="zh-CN" sz="2800" dirty="0">
                          <a:latin typeface="微软雅黑" panose="020B0503020204020204" charset="-122"/>
                          <a:ea typeface="微软雅黑" panose="020B0503020204020204" charset="-122"/>
                        </a:rPr>
                        <a:t>:</a:t>
                      </a:r>
                      <a:endParaRPr lang="en-US" altLang="zh-CN" sz="2800" dirty="0"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2023 </a:t>
                      </a:r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年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6 </a:t>
                      </a:r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月 </a:t>
                      </a:r>
                      <a:r>
                        <a:rPr lang="en-US" altLang="zh-CN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1 </a:t>
                      </a:r>
                      <a:r>
                        <a:rPr lang="zh-CN" altLang="en-US" sz="2800" baseline="0" dirty="0">
                          <a:latin typeface="Times New Roman" panose="02020603050405020304" pitchFamily="18" charset="0"/>
                          <a:ea typeface="楷体" panose="02010609060101010101" pitchFamily="49" charset="-122"/>
                        </a:rPr>
                        <a:t>日</a:t>
                      </a:r>
                      <a:endParaRPr lang="zh-CN" altLang="en-US" sz="2800" baseline="0" dirty="0">
                        <a:latin typeface="Times New Roman" panose="02020603050405020304" pitchFamily="18" charset="0"/>
                        <a:ea typeface="楷体" panose="02010609060101010101" pitchFamily="49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advTm="13103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6223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针对系统网络传输优化的研究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227455" y="922655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针对文件传输过程中网络安全性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的研究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(1/2)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-2147482504" descr="ssl原理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448435" y="1975485"/>
            <a:ext cx="8821420" cy="44430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>
            <p:custDataLst>
              <p:tags r:id="rId10"/>
            </p:custDataLst>
          </p:nvPr>
        </p:nvSpPr>
        <p:spPr>
          <a:xfrm>
            <a:off x="1227455" y="1422400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OpenSLL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加密传输：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O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pen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SSL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是基于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SLL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协议实现的安全套接字层密码库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6223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针对系统网络传输优化的研究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257935" y="922655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针对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网络传输过程中并发性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的研究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(2/2)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矩形 1"/>
          <p:cNvSpPr/>
          <p:nvPr>
            <p:custDataLst>
              <p:tags r:id="rId8"/>
            </p:custDataLst>
          </p:nvPr>
        </p:nvSpPr>
        <p:spPr>
          <a:xfrm>
            <a:off x="2036445" y="1849755"/>
            <a:ext cx="8555990" cy="18827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9"/>
            </p:custDataLst>
          </p:nvPr>
        </p:nvSpPr>
        <p:spPr>
          <a:xfrm>
            <a:off x="2150110" y="2009140"/>
            <a:ext cx="8322945" cy="1577975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扫描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新增文件只对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文件修改时间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(ctime)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发生变化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文件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计算指纹，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减少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单次扫描的时间开销和打包的数据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量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提高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设备节点与中心节点元数据交互的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效率</a:t>
            </a: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371600" y="1849755"/>
            <a:ext cx="679450" cy="1882775"/>
            <a:chOff x="528145" y="1880652"/>
            <a:chExt cx="663279" cy="1760855"/>
          </a:xfrm>
        </p:grpSpPr>
        <p:sp>
          <p:nvSpPr>
            <p:cNvPr id="8" name="矩形 7"/>
            <p:cNvSpPr/>
            <p:nvPr>
              <p:custDataLst>
                <p:tags r:id="rId10"/>
              </p:custDataLst>
            </p:nvPr>
          </p:nvSpPr>
          <p:spPr>
            <a:xfrm>
              <a:off x="528145" y="1880652"/>
              <a:ext cx="663279" cy="176085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1"/>
              </p:custDataLst>
            </p:nvPr>
          </p:nvSpPr>
          <p:spPr>
            <a:xfrm>
              <a:off x="594656" y="1976249"/>
              <a:ext cx="596768" cy="1466884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设备节点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371600" y="4167505"/>
            <a:ext cx="679450" cy="1903095"/>
            <a:chOff x="528145" y="1880652"/>
            <a:chExt cx="663279" cy="1760855"/>
          </a:xfrm>
        </p:grpSpPr>
        <p:sp>
          <p:nvSpPr>
            <p:cNvPr id="19" name="矩形 18"/>
            <p:cNvSpPr/>
            <p:nvPr>
              <p:custDataLst>
                <p:tags r:id="rId12"/>
              </p:custDataLst>
            </p:nvPr>
          </p:nvSpPr>
          <p:spPr>
            <a:xfrm>
              <a:off x="528145" y="1880652"/>
              <a:ext cx="663279" cy="176085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3"/>
              </p:custDataLst>
            </p:nvPr>
          </p:nvSpPr>
          <p:spPr>
            <a:xfrm>
              <a:off x="594656" y="1976249"/>
              <a:ext cx="596768" cy="14512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中心节点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" name="矩形 23"/>
          <p:cNvSpPr/>
          <p:nvPr>
            <p:custDataLst>
              <p:tags r:id="rId14"/>
            </p:custDataLst>
          </p:nvPr>
        </p:nvSpPr>
        <p:spPr>
          <a:xfrm>
            <a:off x="2051050" y="4167505"/>
            <a:ext cx="8555990" cy="19030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2144395" y="4309110"/>
            <a:ext cx="7802245" cy="159512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在系统中充当</a:t>
            </a:r>
            <a:r>
              <a:rPr sz="2000" b="1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服务器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sz="2000" b="1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创建和管理线程</a:t>
            </a: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来处理每个客户端连接</a:t>
            </a:r>
            <a:endParaRPr 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实现对</a:t>
            </a:r>
            <a:r>
              <a:rPr sz="2000" b="1" dirty="0" err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多个客户端请求的并发处理</a:t>
            </a:r>
            <a:r>
              <a:rPr sz="200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提高</a:t>
            </a:r>
            <a:r>
              <a:rPr lang="zh-CN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中心</a:t>
            </a:r>
            <a:r>
              <a:rPr lang="zh-CN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节点</a:t>
            </a:r>
            <a:r>
              <a:rPr sz="2000" dirty="0" err="1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的并发性能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2"/>
          <p:cNvSpPr txBox="1"/>
          <p:nvPr>
            <p:custDataLst>
              <p:tags r:id="rId1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系统测试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3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pic>
        <p:nvPicPr>
          <p:cNvPr id="2" name="图片 -2147482484" descr="开发板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43940" y="1506220"/>
            <a:ext cx="4699635" cy="33610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/>
          <p:nvPr>
            <p:custDataLst>
              <p:tags r:id="rId6"/>
            </p:custDataLst>
          </p:nvPr>
        </p:nvGraphicFramePr>
        <p:xfrm>
          <a:off x="5983605" y="1507490"/>
          <a:ext cx="5013960" cy="1392555"/>
        </p:xfrm>
        <a:graphic>
          <a:graphicData uri="http://schemas.openxmlformats.org/drawingml/2006/table">
            <a:tbl>
              <a:tblPr/>
              <a:tblGrid>
                <a:gridCol w="1409700"/>
                <a:gridCol w="3604260"/>
              </a:tblGrid>
              <a:tr h="254000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Model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HH-SCDAYU200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130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CPU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RK3568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63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RAM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2BG LPDDR4x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16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Storage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32GB EMMC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Port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SODIMM-314P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>
            <p:custDataLst>
              <p:tags r:id="rId7"/>
            </p:custDataLst>
          </p:nvPr>
        </p:nvGraphicFramePr>
        <p:xfrm>
          <a:off x="5983605" y="3212465"/>
          <a:ext cx="5013960" cy="1557655"/>
        </p:xfrm>
        <a:graphic>
          <a:graphicData uri="http://schemas.openxmlformats.org/drawingml/2006/table">
            <a:tbl>
              <a:tblPr/>
              <a:tblGrid>
                <a:gridCol w="1453515"/>
                <a:gridCol w="3560445"/>
              </a:tblGrid>
              <a:tr h="24828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开发模式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Windows10 +Ubuntu20.24混合开发模式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720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系统型号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 宿主机：16G内存, i5 CPU; </a:t>
                      </a:r>
                      <a:endParaRPr lang="en-US" sz="1400" b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虚拟机：Linux 5.0 内核，8G 内存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3360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开发工具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vscode 2023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65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硬件设备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OpenHarmony智能开发套件润和大禹系列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7805"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开发语言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2000"/>
                        </a:lnSpc>
                        <a:buNone/>
                      </a:pPr>
                      <a:r>
                        <a:rPr lang="en-US" sz="1400" b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C语言</a:t>
                      </a:r>
                      <a:endParaRPr lang="en-US" altLang="en-US" sz="1400" b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1144905" y="5166995"/>
            <a:ext cx="4512310" cy="498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lIns="72000" tIns="72000" rIns="72000" bIns="7200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开发板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正面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5983605" y="5166995"/>
            <a:ext cx="5013325" cy="498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lIns="72000" tIns="72000" rIns="72000" bIns="72000" rtlCol="0" anchor="ctr">
            <a:noAutofit/>
          </a:bodyPr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开发板型号与测试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环境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10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>
            <p:custDataLst>
              <p:tags r:id="rId11"/>
            </p:custDataLst>
          </p:nvPr>
        </p:nvSpPr>
        <p:spPr>
          <a:xfrm>
            <a:off x="3566795" y="315595"/>
            <a:ext cx="1572895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实验环境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12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 flipV="1">
            <a:off x="3353105" y="724012"/>
            <a:ext cx="8054340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系统测试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65555" y="922655"/>
            <a:ext cx="963358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检测系统各个模块是否能够正常运行。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(1/2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566795" y="315595"/>
            <a:ext cx="236474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功能测试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7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564640" y="3508375"/>
            <a:ext cx="2961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步骤一：</a:t>
            </a:r>
            <a:r>
              <a:rPr lang="zh-CN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启动中心节点，开始监听</a:t>
            </a:r>
            <a:endParaRPr lang="zh-CN" sz="1400" b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1"/>
          <p:cNvPicPr/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6995" y="1668780"/>
            <a:ext cx="3043555" cy="1741170"/>
          </a:xfrm>
          <a:prstGeom prst="rect">
            <a:avLst/>
          </a:prstGeom>
          <a:ln>
            <a:solidFill>
              <a:schemeClr val="tx1">
                <a:alpha val="41000"/>
              </a:schemeClr>
            </a:solidFill>
          </a:ln>
        </p:spPr>
      </p:pic>
      <p:sp>
        <p:nvSpPr>
          <p:cNvPr id="4" name="文本框 3"/>
          <p:cNvSpPr txBox="1"/>
          <p:nvPr>
            <p:custDataLst>
              <p:tags r:id="rId10"/>
            </p:custDataLst>
          </p:nvPr>
        </p:nvSpPr>
        <p:spPr>
          <a:xfrm>
            <a:off x="4795520" y="3508375"/>
            <a:ext cx="26339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步骤二：</a:t>
            </a:r>
            <a:r>
              <a:rPr lang="zh-CN" sz="1400"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设备开机，载入配置</a:t>
            </a:r>
            <a:endParaRPr lang="zh-CN" sz="1400" b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-2147482513" descr="开机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567555" y="1669415"/>
            <a:ext cx="3042000" cy="1742400"/>
          </a:xfrm>
          <a:prstGeom prst="rect">
            <a:avLst/>
          </a:prstGeom>
          <a:noFill/>
          <a:ln w="9525">
            <a:solidFill>
              <a:schemeClr val="tx1">
                <a:alpha val="42000"/>
              </a:schemeClr>
            </a:solidFill>
          </a:ln>
        </p:spPr>
      </p:pic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8182610" y="3508375"/>
            <a:ext cx="197358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步骤三：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串口调试接入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图片 -2147482514" descr="串口调试"/>
          <p:cNvPicPr/>
          <p:nvPr>
            <p:custDataLst>
              <p:tags r:id="rId1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738110" y="1669415"/>
            <a:ext cx="3042000" cy="1742400"/>
          </a:xfrm>
          <a:prstGeom prst="rect">
            <a:avLst/>
          </a:prstGeom>
          <a:noFill/>
          <a:ln w="9525">
            <a:solidFill>
              <a:schemeClr val="tx1">
                <a:alpha val="41000"/>
              </a:schemeClr>
            </a:solidFill>
          </a:ln>
        </p:spPr>
      </p:pic>
      <p:sp>
        <p:nvSpPr>
          <p:cNvPr id="7" name="文本框 6"/>
          <p:cNvSpPr txBox="1"/>
          <p:nvPr>
            <p:custDataLst>
              <p:tags r:id="rId16"/>
            </p:custDataLst>
          </p:nvPr>
        </p:nvSpPr>
        <p:spPr>
          <a:xfrm>
            <a:off x="4774565" y="5709285"/>
            <a:ext cx="2961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</a:t>
            </a:r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五：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启动设备文件扫描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/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4567555" y="3911600"/>
            <a:ext cx="3042920" cy="1742400"/>
          </a:xfrm>
          <a:prstGeom prst="rect">
            <a:avLst/>
          </a:prstGeom>
        </p:spPr>
      </p:pic>
      <p:pic>
        <p:nvPicPr>
          <p:cNvPr id="13" name="图片 12"/>
          <p:cNvPicPr/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356995" y="3913505"/>
            <a:ext cx="3042000" cy="1742400"/>
          </a:xfrm>
          <a:prstGeom prst="rect">
            <a:avLst/>
          </a:prstGeom>
          <a:ln>
            <a:solidFill>
              <a:schemeClr val="tx1">
                <a:alpha val="45000"/>
              </a:schemeClr>
            </a:solidFill>
          </a:ln>
        </p:spPr>
      </p:pic>
      <p:sp>
        <p:nvSpPr>
          <p:cNvPr id="14" name="文本框 13"/>
          <p:cNvSpPr txBox="1"/>
          <p:nvPr>
            <p:custDataLst>
              <p:tags r:id="rId21"/>
            </p:custDataLst>
          </p:nvPr>
        </p:nvSpPr>
        <p:spPr>
          <a:xfrm>
            <a:off x="1584960" y="5709285"/>
            <a:ext cx="2961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步骤四：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载入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测试文件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8" name="图片 17"/>
          <p:cNvPicPr/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7755255" y="3919220"/>
            <a:ext cx="3042000" cy="1742400"/>
          </a:xfrm>
          <a:prstGeom prst="rect">
            <a:avLst/>
          </a:prstGeom>
          <a:ln>
            <a:solidFill>
              <a:schemeClr val="tx1">
                <a:alpha val="44000"/>
              </a:schemeClr>
            </a:solidFill>
          </a:ln>
        </p:spPr>
      </p:pic>
      <p:sp>
        <p:nvSpPr>
          <p:cNvPr id="19" name="文本框 18"/>
          <p:cNvSpPr txBox="1"/>
          <p:nvPr>
            <p:custDataLst>
              <p:tags r:id="rId24"/>
            </p:custDataLst>
          </p:nvPr>
        </p:nvSpPr>
        <p:spPr>
          <a:xfrm>
            <a:off x="8129270" y="5709285"/>
            <a:ext cx="296164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400" b="1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步骤六：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文件远程访问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endParaRPr lang="zh-CN" sz="1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03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系统测试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42" name="文本框 41"/>
          <p:cNvSpPr txBox="1"/>
          <p:nvPr>
            <p:custDataLst>
              <p:tags r:id="rId5"/>
            </p:custDataLst>
          </p:nvPr>
        </p:nvSpPr>
        <p:spPr>
          <a:xfrm>
            <a:off x="1257935" y="922655"/>
            <a:ext cx="10050780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测试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分布式文件去重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的效果。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(2/2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</a:t>
            </a:r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aphicFrame>
        <p:nvGraphicFramePr>
          <p:cNvPr id="14" name="表格 13"/>
          <p:cNvGraphicFramePr/>
          <p:nvPr>
            <p:custDataLst>
              <p:tags r:id="rId6"/>
            </p:custDataLst>
          </p:nvPr>
        </p:nvGraphicFramePr>
        <p:xfrm>
          <a:off x="3234373" y="1573530"/>
          <a:ext cx="5514975" cy="2143760"/>
        </p:xfrm>
        <a:graphic>
          <a:graphicData uri="http://schemas.openxmlformats.org/drawingml/2006/table">
            <a:tbl>
              <a:tblPr/>
              <a:tblGrid>
                <a:gridCol w="882650"/>
                <a:gridCol w="1187450"/>
                <a:gridCol w="1125538"/>
                <a:gridCol w="1168400"/>
                <a:gridCol w="1150620"/>
              </a:tblGrid>
              <a:tr h="49276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文件类别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所有文件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txt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300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bin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mp4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400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pgn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zip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合计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540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180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180</a:t>
                      </a: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>
            <p:custDataLst>
              <p:tags r:id="rId7"/>
            </p:custDataLst>
          </p:nvPr>
        </p:nvGraphicFramePr>
        <p:xfrm>
          <a:off x="3234373" y="3872230"/>
          <a:ext cx="5514975" cy="2233930"/>
        </p:xfrm>
        <a:graphic>
          <a:graphicData uri="http://schemas.openxmlformats.org/drawingml/2006/table">
            <a:tbl>
              <a:tblPr/>
              <a:tblGrid>
                <a:gridCol w="882650"/>
                <a:gridCol w="1187450"/>
                <a:gridCol w="1125538"/>
                <a:gridCol w="1168400"/>
                <a:gridCol w="1150937"/>
              </a:tblGrid>
              <a:tr h="50038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文件类别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所有文件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node3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txt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236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68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70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98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700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bin</a:t>
                      </a: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mp4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5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pgn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940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zip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0"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合计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412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Times New Roman" panose="02020603050405020304" pitchFamily="18" charset="0"/>
                        </a:rPr>
                        <a:t>176</a:t>
                      </a:r>
                      <a:endParaRPr 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  <a:p>
                      <a:pPr indent="0" algn="ctr" fontAlgn="auto">
                        <a:lnSpc>
                          <a:spcPts val="1000"/>
                        </a:lnSpc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t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3173730" y="6106160"/>
            <a:ext cx="5295265" cy="3708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1" algn="ctr"/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采用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charset="-122"/>
              </a:rPr>
              <a:t>3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设备节点和</a:t>
            </a:r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charset="-122"/>
              </a:rPr>
              <a:t>1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中心节点的场景一轮扫描文件去重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效果测试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20" name="矩形 19"/>
          <p:cNvSpPr/>
          <p:nvPr>
            <p:custDataLst>
              <p:tags r:id="rId9"/>
            </p:custDataLst>
          </p:nvPr>
        </p:nvSpPr>
        <p:spPr>
          <a:xfrm>
            <a:off x="5253990" y="1684655"/>
            <a:ext cx="2294255" cy="434911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21" name="对话气泡: 圆角矩形 20"/>
          <p:cNvSpPr/>
          <p:nvPr>
            <p:custDataLst>
              <p:tags r:id="rId10"/>
            </p:custDataLst>
          </p:nvPr>
        </p:nvSpPr>
        <p:spPr>
          <a:xfrm>
            <a:off x="8993505" y="5060315"/>
            <a:ext cx="2162175" cy="1045845"/>
          </a:xfrm>
          <a:prstGeom prst="wedgeRoundRectCallout">
            <a:avLst>
              <a:gd name="adj1" fmla="val -115244"/>
              <a:gd name="adj2" fmla="val -58261"/>
              <a:gd name="adj3" fmla="val 16667"/>
            </a:avLst>
          </a:prstGeom>
          <a:solidFill>
            <a:srgbClr val="FFFFFF">
              <a:alpha val="69804"/>
            </a:srgb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/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</a:t>
            </a:r>
            <a:r>
              <a:rPr lang="zh-CN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在经过一轮扫描后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node1</a:t>
            </a:r>
            <a:r>
              <a:rPr lang="zh-CN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和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node2</a:t>
            </a:r>
            <a:r>
              <a:rPr lang="zh-CN" altLang="en-US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的文件总量明显减少，平均减少</a:t>
            </a:r>
            <a:r>
              <a:rPr lang="en-US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31.5%</a:t>
            </a:r>
            <a:endParaRPr lang="en-US" altLang="zh-CN" sz="1400" b="1" dirty="0" err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>
            <p:custDataLst>
              <p:tags r:id="rId11"/>
            </p:custDataLst>
          </p:nvPr>
        </p:nvSpPr>
        <p:spPr>
          <a:xfrm>
            <a:off x="7796530" y="1685290"/>
            <a:ext cx="724535" cy="4348480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24" name="对话气泡: 圆角矩形 14"/>
          <p:cNvSpPr/>
          <p:nvPr>
            <p:custDataLst>
              <p:tags r:id="rId12"/>
            </p:custDataLst>
          </p:nvPr>
        </p:nvSpPr>
        <p:spPr>
          <a:xfrm>
            <a:off x="9054465" y="1939290"/>
            <a:ext cx="1957705" cy="999490"/>
          </a:xfrm>
          <a:prstGeom prst="wedgeRoundRectCallout">
            <a:avLst>
              <a:gd name="adj1" fmla="val -77640"/>
              <a:gd name="adj2" fmla="val 76669"/>
              <a:gd name="adj3" fmla="val 16667"/>
            </a:avLst>
          </a:prstGeom>
          <a:solidFill>
            <a:srgbClr val="FFFFFF">
              <a:alpha val="69804"/>
            </a:srgb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node3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的文件总量略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	 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微减少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,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减少幅度仅为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  2.22%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>
            <p:custDataLst>
              <p:tags r:id="rId13"/>
            </p:custDataLst>
          </p:nvPr>
        </p:nvSpPr>
        <p:spPr>
          <a:xfrm>
            <a:off x="3411855" y="4424680"/>
            <a:ext cx="506730" cy="131889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55" name="对话气泡: 圆角矩形 54"/>
          <p:cNvSpPr/>
          <p:nvPr>
            <p:custDataLst>
              <p:tags r:id="rId14"/>
            </p:custDataLst>
          </p:nvPr>
        </p:nvSpPr>
        <p:spPr>
          <a:xfrm>
            <a:off x="832485" y="5205095"/>
            <a:ext cx="2158365" cy="901065"/>
          </a:xfrm>
          <a:prstGeom prst="wedgeRoundRectCallout">
            <a:avLst>
              <a:gd name="adj1" fmla="val 67622"/>
              <a:gd name="adj2" fmla="val -80373"/>
              <a:gd name="adj3" fmla="val 16667"/>
            </a:avLst>
          </a:prstGeom>
          <a:solidFill>
            <a:srgbClr val="FFFFFF">
              <a:alpha val="69804"/>
            </a:srgb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>
              <a:lnSpc>
                <a:spcPct val="150000"/>
              </a:lnSpc>
            </a:pP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采用自建文件测试数据集，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总共包含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5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类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pitchFamily="18" charset="0"/>
              </a:rPr>
              <a:t>文件</a:t>
            </a:r>
            <a:endParaRPr lang="zh-CN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>
            <p:custDataLst>
              <p:tags r:id="rId15"/>
            </p:custDataLst>
          </p:nvPr>
        </p:nvSpPr>
        <p:spPr>
          <a:xfrm>
            <a:off x="4390390" y="1689735"/>
            <a:ext cx="655955" cy="4341495"/>
          </a:xfrm>
          <a:prstGeom prst="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l"/>
            <a:endParaRPr lang="zh-CN" altLang="en-US" sz="1850" dirty="0">
              <a:solidFill>
                <a:srgbClr val="002060"/>
              </a:solidFill>
              <a:latin typeface="方正兰亭大黑_GBK" panose="02000000000000000000" pitchFamily="2" charset="-122"/>
              <a:ea typeface="方正兰亭大黑_GBK" panose="02000000000000000000" pitchFamily="2" charset="-122"/>
            </a:endParaRPr>
          </a:p>
        </p:txBody>
      </p:sp>
      <p:sp>
        <p:nvSpPr>
          <p:cNvPr id="27" name="对话气泡: 圆角矩形 10"/>
          <p:cNvSpPr/>
          <p:nvPr>
            <p:custDataLst>
              <p:tags r:id="rId16"/>
            </p:custDataLst>
          </p:nvPr>
        </p:nvSpPr>
        <p:spPr>
          <a:xfrm>
            <a:off x="1000125" y="2099310"/>
            <a:ext cx="2028190" cy="922020"/>
          </a:xfrm>
          <a:prstGeom prst="wedgeRoundRectCallout">
            <a:avLst>
              <a:gd name="adj1" fmla="val 116844"/>
              <a:gd name="adj2" fmla="val 84641"/>
              <a:gd name="adj3" fmla="val 16667"/>
            </a:avLst>
          </a:prstGeom>
          <a:solidFill>
            <a:srgbClr val="FFFFFF">
              <a:alpha val="69804"/>
            </a:srgbClr>
          </a:solidFill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lIns="0" tIns="0" rIns="0" bIns="0" rtlCol="0" anchor="ctr">
            <a:noAutofit/>
          </a:bodyPr>
          <a:p>
            <a:pPr algn="just"/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系统中挂载目录下总体文件数量有明显减少，平均减少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24.03%</a:t>
            </a:r>
            <a:endParaRPr lang="en-US" altLang="zh-CN" sz="1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5" name="文本框 34"/>
          <p:cNvSpPr txBox="1"/>
          <p:nvPr>
            <p:custDataLst>
              <p:tags r:id="rId17"/>
            </p:custDataLst>
          </p:nvPr>
        </p:nvSpPr>
        <p:spPr>
          <a:xfrm>
            <a:off x="3566795" y="315595"/>
            <a:ext cx="236474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实验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18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19"/>
            </p:custDataLst>
          </p:nvPr>
        </p:nvCxnSpPr>
        <p:spPr>
          <a:xfrm flipV="1">
            <a:off x="3228010" y="3712957"/>
            <a:ext cx="558228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>
            <p:custDataLst>
              <p:tags r:id="rId20"/>
            </p:custDataLst>
          </p:nvPr>
        </p:nvCxnSpPr>
        <p:spPr>
          <a:xfrm flipV="1">
            <a:off x="3215310" y="3371327"/>
            <a:ext cx="558228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21"/>
            </p:custDataLst>
          </p:nvPr>
        </p:nvCxnSpPr>
        <p:spPr>
          <a:xfrm flipV="1">
            <a:off x="3196260" y="5765277"/>
            <a:ext cx="5582285" cy="6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>
            <p:custDataLst>
              <p:tags r:id="rId1"/>
            </p:custDataLst>
          </p:nvPr>
        </p:nvCxnSpPr>
        <p:spPr>
          <a:xfrm>
            <a:off x="3663620" y="720837"/>
            <a:ext cx="7823835" cy="8890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428240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04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总结与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展望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2" name="矩形 1"/>
          <p:cNvSpPr/>
          <p:nvPr>
            <p:custDataLst>
              <p:tags r:id="rId5"/>
            </p:custDataLst>
          </p:nvPr>
        </p:nvSpPr>
        <p:spPr>
          <a:xfrm>
            <a:off x="2173605" y="1095375"/>
            <a:ext cx="8570595" cy="1308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4" name="文本框 3"/>
          <p:cNvSpPr txBox="1"/>
          <p:nvPr>
            <p:custDataLst>
              <p:tags r:id="rId6"/>
            </p:custDataLst>
          </p:nvPr>
        </p:nvSpPr>
        <p:spPr>
          <a:xfrm>
            <a:off x="2287270" y="1254760"/>
            <a:ext cx="8337550" cy="10223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000" dirty="0" smtClean="0">
                <a:latin typeface="微软雅黑" panose="020B0503020204020204" charset="-122"/>
                <a:ea typeface="微软雅黑" panose="020B0503020204020204" charset="-122"/>
              </a:rPr>
              <a:t>将OpenHarmony系统与分布式数据去重系统融合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，利用平台技术优势实现系统开发，在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系统兼容性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方面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效果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良好。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>
            <p:custDataLst>
              <p:tags r:id="rId7"/>
            </p:custDataLst>
          </p:nvPr>
        </p:nvSpPr>
        <p:spPr>
          <a:xfrm>
            <a:off x="1430655" y="1095375"/>
            <a:ext cx="741045" cy="1307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1566545" y="1207770"/>
            <a:ext cx="563880" cy="8229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亮点一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矩形 20"/>
          <p:cNvSpPr/>
          <p:nvPr>
            <p:custDataLst>
              <p:tags r:id="rId9"/>
            </p:custDataLst>
          </p:nvPr>
        </p:nvSpPr>
        <p:spPr>
          <a:xfrm>
            <a:off x="2172970" y="2579370"/>
            <a:ext cx="8570595" cy="1308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22" name="文本框 21"/>
          <p:cNvSpPr txBox="1"/>
          <p:nvPr>
            <p:custDataLst>
              <p:tags r:id="rId10"/>
            </p:custDataLst>
          </p:nvPr>
        </p:nvSpPr>
        <p:spPr>
          <a:xfrm>
            <a:off x="2286635" y="2672715"/>
            <a:ext cx="8337550" cy="10223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设计并实现了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中心化架构的分布式去重算法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，在分布式环境中能够减少数据重复性，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有效降低存储开销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，提升分布式系统的整体性能。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1431290" y="2580005"/>
            <a:ext cx="741045" cy="1307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5" name="矩形 24"/>
          <p:cNvSpPr/>
          <p:nvPr>
            <p:custDataLst>
              <p:tags r:id="rId12"/>
            </p:custDataLst>
          </p:nvPr>
        </p:nvSpPr>
        <p:spPr>
          <a:xfrm>
            <a:off x="1551305" y="2643505"/>
            <a:ext cx="565785" cy="73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亮点二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矩形 25"/>
          <p:cNvSpPr/>
          <p:nvPr>
            <p:custDataLst>
              <p:tags r:id="rId13"/>
            </p:custDataLst>
          </p:nvPr>
        </p:nvSpPr>
        <p:spPr>
          <a:xfrm>
            <a:off x="2172335" y="4064000"/>
            <a:ext cx="8570595" cy="130873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27" name="文本框 26"/>
          <p:cNvSpPr txBox="1"/>
          <p:nvPr>
            <p:custDataLst>
              <p:tags r:id="rId14"/>
            </p:custDataLst>
          </p:nvPr>
        </p:nvSpPr>
        <p:spPr>
          <a:xfrm>
            <a:off x="2286000" y="4223385"/>
            <a:ext cx="8337550" cy="10223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矩形 27"/>
          <p:cNvSpPr/>
          <p:nvPr>
            <p:custDataLst>
              <p:tags r:id="rId15"/>
            </p:custDataLst>
          </p:nvPr>
        </p:nvSpPr>
        <p:spPr>
          <a:xfrm>
            <a:off x="1430655" y="4064635"/>
            <a:ext cx="741045" cy="13074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9" name="矩形 28"/>
          <p:cNvSpPr/>
          <p:nvPr>
            <p:custDataLst>
              <p:tags r:id="rId16"/>
            </p:custDataLst>
          </p:nvPr>
        </p:nvSpPr>
        <p:spPr>
          <a:xfrm>
            <a:off x="1551305" y="4116705"/>
            <a:ext cx="619125" cy="73850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亮点三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object 2"/>
          <p:cNvSpPr txBox="1"/>
          <p:nvPr>
            <p:custDataLst>
              <p:tags r:id="rId17"/>
            </p:custDataLst>
          </p:nvPr>
        </p:nvSpPr>
        <p:spPr>
          <a:xfrm>
            <a:off x="2855595" y="5708015"/>
            <a:ext cx="6395720" cy="55054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衷心感谢各位老师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   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rPr>
              <a:t>敬请批评指正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1" name="直接连接符 30"/>
          <p:cNvCxnSpPr/>
          <p:nvPr>
            <p:custDataLst>
              <p:tags r:id="rId18"/>
            </p:custDataLst>
          </p:nvPr>
        </p:nvCxnSpPr>
        <p:spPr>
          <a:xfrm>
            <a:off x="1998015" y="5910057"/>
            <a:ext cx="1007110" cy="82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>
            <p:custDataLst>
              <p:tags r:id="rId19"/>
            </p:custDataLst>
          </p:nvPr>
        </p:nvCxnSpPr>
        <p:spPr>
          <a:xfrm>
            <a:off x="9078265" y="5918312"/>
            <a:ext cx="1007110" cy="8255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>
            <p:custDataLst>
              <p:tags r:id="rId20"/>
            </p:custDataLst>
          </p:nvPr>
        </p:nvSpPr>
        <p:spPr>
          <a:xfrm>
            <a:off x="2337435" y="4190365"/>
            <a:ext cx="8337550" cy="102235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基于文件加密技术和服务器多线程并发技术对文件传输进行优化，使分布式系统在网络传输过程中的</a:t>
            </a:r>
            <a:r>
              <a:rPr lang="zh-CN" altLang="en-US" sz="2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安全性和并发性得到提高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本框 75"/>
          <p:cNvSpPr txBox="1"/>
          <p:nvPr/>
        </p:nvSpPr>
        <p:spPr>
          <a:xfrm>
            <a:off x="2966217" y="1966036"/>
            <a:ext cx="1290320" cy="3519481"/>
          </a:xfrm>
          <a:prstGeom prst="rect">
            <a:avLst/>
          </a:prstGeom>
          <a:noFill/>
          <a:ln>
            <a:noFill/>
          </a:ln>
        </p:spPr>
        <p:txBody>
          <a:bodyPr vert="eaVert" wrap="square" rtlCol="0">
            <a:spAutoFit/>
          </a:bodyPr>
          <a:lstStyle/>
          <a:p>
            <a:r>
              <a:rPr kumimoji="1" lang="zh-CN" altLang="en-US" sz="7200" b="1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rPr>
              <a:t>目</a:t>
            </a:r>
            <a:r>
              <a:rPr kumimoji="1" lang="en-US" altLang="zh-CN" sz="7200" b="1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rPr>
              <a:t>  </a:t>
            </a:r>
            <a:r>
              <a:rPr kumimoji="1" lang="zh-CN" altLang="en-US" sz="7200" b="1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rPr>
              <a:t>录</a:t>
            </a:r>
            <a:endParaRPr kumimoji="1" lang="zh-CN" altLang="en-US" sz="7200" b="1" dirty="0">
              <a:solidFill>
                <a:srgbClr val="002060"/>
              </a:solidFill>
              <a:latin typeface="Impact" panose="020B0806030902050204" pitchFamily="34" charset="0"/>
              <a:ea typeface="微软雅黑" panose="020B0503020204020204" charset="-122"/>
            </a:endParaRPr>
          </a:p>
        </p:txBody>
      </p:sp>
      <p:cxnSp>
        <p:nvCxnSpPr>
          <p:cNvPr id="77" name="直接连接符 76"/>
          <p:cNvCxnSpPr/>
          <p:nvPr/>
        </p:nvCxnSpPr>
        <p:spPr>
          <a:xfrm>
            <a:off x="4331059" y="1196022"/>
            <a:ext cx="0" cy="4465955"/>
          </a:xfrm>
          <a:prstGeom prst="line">
            <a:avLst/>
          </a:prstGeom>
          <a:ln>
            <a:gradFill>
              <a:gsLst>
                <a:gs pos="0">
                  <a:srgbClr val="4061AA">
                    <a:alpha val="10000"/>
                  </a:srgbClr>
                </a:gs>
                <a:gs pos="100000">
                  <a:srgbClr val="4061AA">
                    <a:alpha val="14000"/>
                  </a:srgbClr>
                </a:gs>
                <a:gs pos="53000">
                  <a:srgbClr val="4061AA"/>
                </a:gs>
              </a:gsLst>
              <a:lin ang="162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850593" y="1801524"/>
            <a:ext cx="3339117" cy="653123"/>
            <a:chOff x="2945812" y="1570638"/>
            <a:chExt cx="3339117" cy="653123"/>
          </a:xfrm>
        </p:grpSpPr>
        <p:sp>
          <p:nvSpPr>
            <p:cNvPr id="26" name="文本框 25"/>
            <p:cNvSpPr txBox="1"/>
            <p:nvPr/>
          </p:nvSpPr>
          <p:spPr>
            <a:xfrm>
              <a:off x="3852879" y="1570638"/>
              <a:ext cx="24320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2700">
                <a:lnSpc>
                  <a:spcPct val="100000"/>
                </a:lnSpc>
              </a:pP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研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究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背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方正兰亭粗黑简体"/>
                </a:rPr>
                <a:t>景</a:t>
              </a:r>
              <a:endParaRPr lang="zh-CN" altLang="en-US" sz="3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方正兰亭粗黑简体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945812" y="1578601"/>
              <a:ext cx="10418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01</a:t>
              </a:r>
              <a:endParaRPr lang="en-US" sz="36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50593" y="2672213"/>
            <a:ext cx="3326417" cy="651399"/>
            <a:chOff x="2945812" y="2537003"/>
            <a:chExt cx="3326417" cy="651399"/>
          </a:xfrm>
        </p:grpSpPr>
        <p:sp>
          <p:nvSpPr>
            <p:cNvPr id="27" name="文本框 26"/>
            <p:cNvSpPr txBox="1"/>
            <p:nvPr/>
          </p:nvSpPr>
          <p:spPr>
            <a:xfrm>
              <a:off x="3852879" y="2537003"/>
              <a:ext cx="24193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研 究 内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容</a:t>
              </a:r>
              <a:endParaRPr lang="zh-CN" altLang="en-US" sz="3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945812" y="2543242"/>
              <a:ext cx="10418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02</a:t>
              </a:r>
              <a:endParaRPr lang="en-US" sz="36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850593" y="4410144"/>
            <a:ext cx="3375947" cy="645160"/>
            <a:chOff x="2945812" y="4179258"/>
            <a:chExt cx="3375947" cy="645160"/>
          </a:xfrm>
        </p:grpSpPr>
        <p:sp>
          <p:nvSpPr>
            <p:cNvPr id="28" name="文本框 27"/>
            <p:cNvSpPr txBox="1"/>
            <p:nvPr/>
          </p:nvSpPr>
          <p:spPr>
            <a:xfrm>
              <a:off x="3852879" y="4179258"/>
              <a:ext cx="24688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总结与展望</a:t>
              </a:r>
              <a:endParaRPr lang="zh-CN" altLang="en-US" sz="3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945812" y="4179258"/>
              <a:ext cx="10418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04</a:t>
              </a:r>
              <a:endParaRPr lang="en-US" sz="36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50593" y="3541178"/>
            <a:ext cx="3326417" cy="651399"/>
            <a:chOff x="2945812" y="2537003"/>
            <a:chExt cx="3326417" cy="651399"/>
          </a:xfrm>
        </p:grpSpPr>
        <p:sp>
          <p:nvSpPr>
            <p:cNvPr id="19" name="文本框 18"/>
            <p:cNvSpPr txBox="1"/>
            <p:nvPr/>
          </p:nvSpPr>
          <p:spPr>
            <a:xfrm>
              <a:off x="3852879" y="2537003"/>
              <a:ext cx="2419350" cy="64516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系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统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测</a:t>
              </a:r>
              <a:r>
                <a:rPr lang="en-US" altLang="zh-CN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r>
                <a:rPr lang="zh-CN" altLang="en-US" sz="36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</a:rPr>
                <a:t>试</a:t>
              </a:r>
              <a:endParaRPr lang="zh-CN" altLang="en-US" sz="36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945812" y="2543242"/>
              <a:ext cx="104185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2060"/>
                  </a:solidFill>
                  <a:latin typeface="Impact" panose="020B0806030902050204" pitchFamily="34" charset="0"/>
                  <a:ea typeface="微软雅黑" panose="020B0503020204020204" charset="-122"/>
                </a:rPr>
                <a:t>03</a:t>
              </a:r>
              <a:endParaRPr lang="en-US" sz="3600" dirty="0">
                <a:solidFill>
                  <a:srgbClr val="002060"/>
                </a:solidFill>
                <a:latin typeface="Impact" panose="020B0806030902050204" pitchFamily="34" charset="0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advTm="2609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直接连接符 47"/>
          <p:cNvCxnSpPr/>
          <p:nvPr/>
        </p:nvCxnSpPr>
        <p:spPr>
          <a:xfrm>
            <a:off x="3353105" y="70940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bject 2"/>
          <p:cNvSpPr txBox="1"/>
          <p:nvPr/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lstStyle/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89970" y="364490"/>
            <a:ext cx="243840" cy="365125"/>
          </a:xfrm>
        </p:spPr>
        <p:txBody>
          <a:bodyPr/>
          <a:lstStyle/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0" name="object 79"/>
          <p:cNvSpPr/>
          <p:nvPr/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文本框 10"/>
          <p:cNvSpPr txBox="1"/>
          <p:nvPr/>
        </p:nvSpPr>
        <p:spPr>
          <a:xfrm>
            <a:off x="931545" y="922655"/>
            <a:ext cx="10422890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分布式数据去重</a:t>
            </a:r>
            <a:r>
              <a:rPr lang="en-US" altLang="zh-CN" sz="2000" b="1" i="0" u="none" strike="noStrike" baseline="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: </a:t>
            </a:r>
            <a:r>
              <a:rPr lang="en-US" altLang="zh-CN" sz="2000" i="0" u="none" strike="noStrike" baseline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识</a:t>
            </a:r>
            <a:r>
              <a:rPr lang="en-US" altLang="zh-CN" sz="200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别和消除</a:t>
            </a:r>
            <a:r>
              <a:rPr lang="zh-CN" altLang="en-US" sz="200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分布式</a:t>
            </a:r>
            <a:r>
              <a:rPr lang="en-US" altLang="zh-CN" sz="2000" i="0" u="none" strike="noStrike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数据中的重复副本，提高存储效率和降低数据冗余。</a:t>
            </a:r>
            <a:endParaRPr lang="en-US" altLang="zh-CN" sz="2000" i="0" u="none" strike="noStrike" baseline="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提出背景：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分布式环境中大量的重复数据导致存储资源浪费，严重影响系统性能和效率。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169160" y="2282190"/>
            <a:ext cx="7654925" cy="2785186"/>
            <a:chOff x="4699749" y="3835515"/>
            <a:chExt cx="3758452" cy="139266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699749" y="3835515"/>
              <a:ext cx="3758452" cy="1224636"/>
            </a:xfrm>
            <a:prstGeom prst="rect">
              <a:avLst/>
            </a:prstGeom>
            <a:ln w="1270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6" name="文本框 15"/>
            <p:cNvSpPr txBox="1"/>
            <p:nvPr/>
          </p:nvSpPr>
          <p:spPr>
            <a:xfrm>
              <a:off x="4801795" y="5074820"/>
              <a:ext cx="3554361" cy="1533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1" algn="ctr"/>
              <a:r>
                <a:rPr lang="en-US" altLang="zh-CN" sz="1400" dirty="0">
                  <a:latin typeface="Times New Roman" panose="02020603050405020304" pitchFamily="18" charset="0"/>
                  <a:ea typeface="微软雅黑" panose="020B0503020204020204" charset="-122"/>
                </a:rPr>
                <a:t>IDC</a:t>
              </a:r>
              <a:r>
                <a:rPr lang="zh-CN" altLang="en-US" sz="1400" dirty="0">
                  <a:latin typeface="Times New Roman" panose="02020603050405020304" pitchFamily="18" charset="0"/>
                  <a:ea typeface="微软雅黑" panose="020B0503020204020204" charset="-122"/>
                </a:rPr>
                <a:t>全球数据生产量预测</a:t>
              </a:r>
              <a:endParaRPr lang="zh-CN" altLang="en-US" sz="1400" dirty="0">
                <a:latin typeface="Times New Roman" panose="02020603050405020304" pitchFamily="18" charset="0"/>
                <a:ea typeface="微软雅黑" panose="020B0503020204020204" charset="-122"/>
              </a:endParaRPr>
            </a:p>
          </p:txBody>
        </p:sp>
      </p:grpSp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1248996" y="5227235"/>
            <a:ext cx="9787988" cy="108648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1996736" y="5227235"/>
            <a:ext cx="9007595" cy="1015663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000" i="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本课题旨在设计并实现基于 </a:t>
            </a:r>
            <a:r>
              <a:rPr sz="2000" b="1" i="0" baseline="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OpenHarmony</a:t>
            </a:r>
            <a:r>
              <a:rPr sz="2000" i="0" baseline="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sz="2000" b="1" i="0" baseline="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平台</a:t>
            </a:r>
            <a:r>
              <a:rPr sz="2000" i="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的分布式文件</a:t>
            </a:r>
            <a:r>
              <a:rPr lang="zh-CN" sz="2000" i="0" baseline="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级</a:t>
            </a:r>
            <a:r>
              <a:rPr sz="2000" i="0" baseline="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去重系统</a:t>
            </a:r>
            <a:r>
              <a:rPr sz="2000" i="0" baseline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sz="2000" i="0" baseline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sz="2000" i="0" baseline="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以解决分布式</a:t>
            </a:r>
            <a:r>
              <a:rPr sz="20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环境中</a:t>
            </a:r>
            <a:r>
              <a:rPr sz="2000" b="1" dirty="0" err="1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重复数据</a:t>
            </a:r>
            <a:r>
              <a:rPr sz="20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带来的</a:t>
            </a:r>
            <a:r>
              <a:rPr sz="2000" b="1" dirty="0" err="1" smtClean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存储开销</a:t>
            </a:r>
            <a:r>
              <a:rPr sz="2000" dirty="0" err="1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问题</a:t>
            </a:r>
            <a:r>
              <a:rPr 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altLang="zh-CN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advTm="10396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505" descr="openHarmony系统架构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67610" y="2117725"/>
            <a:ext cx="7154545" cy="2774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3397250" y="4892675"/>
            <a:ext cx="5295265" cy="37084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marL="0" lvl="1" algn="ctr"/>
            <a:r>
              <a:rPr lang="en-US" altLang="zh-CN" sz="1400" dirty="0">
                <a:latin typeface="Times New Roman" panose="02020603050405020304" pitchFamily="18" charset="0"/>
                <a:ea typeface="微软雅黑" panose="020B0503020204020204" charset="-122"/>
              </a:rPr>
              <a:t>OpenHarmony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技术</a:t>
            </a:r>
            <a:r>
              <a:rPr lang="zh-CN" altLang="en-US" sz="1400" dirty="0">
                <a:latin typeface="Times New Roman" panose="02020603050405020304" pitchFamily="18" charset="0"/>
                <a:ea typeface="微软雅黑" panose="020B0503020204020204" charset="-122"/>
              </a:rPr>
              <a:t>架构</a:t>
            </a:r>
            <a:endParaRPr lang="zh-CN" altLang="en-US" sz="1400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8060" y="939165"/>
            <a:ext cx="1020127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OpenHarmony 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简介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 </a:t>
            </a:r>
            <a:r>
              <a:rPr lang="zh-CN" altLang="en-US" sz="2000" dirty="0">
                <a:effectLst/>
                <a:sym typeface="+mn-ea"/>
              </a:rPr>
              <a:t>由开放原子开源基金会孵化及运营的开源项目，</a:t>
            </a:r>
            <a:r>
              <a:rPr lang="zh-CN" altLang="en-US" sz="2000" dirty="0">
                <a:effectLst/>
                <a:sym typeface="+mn-ea"/>
              </a:rPr>
              <a:t>其目的</a:t>
            </a:r>
            <a:r>
              <a:rPr lang="zh-CN" altLang="en-US" sz="2000" dirty="0">
                <a:effectLst/>
                <a:sym typeface="+mn-ea"/>
              </a:rPr>
              <a:t>是搭建智能终端设备操作系统的框架和平台，促进万物互联的繁荣发展。</a:t>
            </a:r>
            <a:endParaRPr lang="en-US" altLang="zh-CN" sz="2000" dirty="0">
              <a:effectLst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27455" y="5334635"/>
            <a:ext cx="10081260" cy="1085850"/>
            <a:chOff x="1933" y="8401"/>
            <a:chExt cx="15876" cy="1710"/>
          </a:xfrm>
        </p:grpSpPr>
        <p:sp>
          <p:nvSpPr>
            <p:cNvPr id="35" name="矩形 34"/>
            <p:cNvSpPr/>
            <p:nvPr>
              <p:custDataLst>
                <p:tags r:id="rId4"/>
              </p:custDataLst>
            </p:nvPr>
          </p:nvSpPr>
          <p:spPr>
            <a:xfrm>
              <a:off x="1933" y="8401"/>
              <a:ext cx="15877" cy="171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rgbClr val="DAE3F3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179" y="8599"/>
              <a:ext cx="787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</a:rPr>
                <a:t>内核层</a:t>
              </a:r>
              <a:r>
                <a:rPr lang="en-US" altLang="zh-CN" sz="2000" b="1">
                  <a:solidFill>
                    <a:schemeClr val="accent1">
                      <a:lumMod val="75000"/>
                    </a:schemeClr>
                  </a:solidFill>
                </a:rPr>
                <a:t> : </a:t>
              </a:r>
              <a:r>
                <a:rPr lang="en-US" altLang="zh-CN" sz="2000" b="1">
                  <a:solidFill>
                    <a:schemeClr val="accent1"/>
                  </a:solidFill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</a:rPr>
                <a:t>多核设计</a:t>
              </a:r>
              <a:r>
                <a:rPr lang="zh-CN" altLang="en-US" sz="2000">
                  <a:solidFill>
                    <a:schemeClr val="tx1"/>
                  </a:solidFill>
                </a:rPr>
                <a:t>涵盖 Linux 和 LiteOS内核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5" name="文本框 14"/>
            <p:cNvSpPr txBox="1"/>
            <p:nvPr>
              <p:custDataLst>
                <p:tags r:id="rId5"/>
              </p:custDataLst>
            </p:nvPr>
          </p:nvSpPr>
          <p:spPr>
            <a:xfrm>
              <a:off x="10207" y="8559"/>
              <a:ext cx="741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</a:rPr>
                <a:t>系统服务层</a:t>
              </a:r>
              <a:r>
                <a:rPr lang="en-US" altLang="zh-CN" sz="2000" b="1">
                  <a:solidFill>
                    <a:schemeClr val="accent1">
                      <a:lumMod val="75000"/>
                    </a:schemeClr>
                  </a:solidFill>
                </a:rPr>
                <a:t> :</a:t>
              </a:r>
              <a:r>
                <a:rPr lang="en-US" altLang="zh-CN" sz="2000" b="1">
                  <a:solidFill>
                    <a:schemeClr val="accent1"/>
                  </a:solidFill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</a:rPr>
                <a:t>按功能为</a:t>
              </a:r>
              <a:r>
                <a:rPr lang="en-US" altLang="zh-CN" sz="2000">
                  <a:solidFill>
                    <a:schemeClr val="tx1"/>
                  </a:solidFill>
                </a:rPr>
                <a:t>应用程序提供服务</a:t>
              </a:r>
              <a:r>
                <a:rPr lang="en-US" altLang="zh-CN" sz="2000" b="1">
                  <a:solidFill>
                    <a:schemeClr val="accent1"/>
                  </a:solidFill>
                </a:rPr>
                <a:t> 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6"/>
              </p:custDataLst>
            </p:nvPr>
          </p:nvSpPr>
          <p:spPr>
            <a:xfrm>
              <a:off x="2199" y="9267"/>
              <a:ext cx="699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</a:rPr>
                <a:t>框架层</a:t>
              </a:r>
              <a:r>
                <a:rPr lang="en-US" altLang="zh-CN" sz="2000" b="1">
                  <a:solidFill>
                    <a:schemeClr val="accent1">
                      <a:lumMod val="75000"/>
                    </a:schemeClr>
                  </a:solidFill>
                </a:rPr>
                <a:t> :</a:t>
              </a:r>
              <a:r>
                <a:rPr lang="en-US" altLang="zh-CN" sz="2000" b="1">
                  <a:solidFill>
                    <a:schemeClr val="accent1"/>
                  </a:solidFill>
                </a:rPr>
                <a:t> </a:t>
              </a:r>
              <a:r>
                <a:rPr lang="zh-CN" altLang="en-US" sz="2000">
                  <a:solidFill>
                    <a:schemeClr val="tx1"/>
                  </a:solidFill>
                </a:rPr>
                <a:t>为应用开发提供多种程序</a:t>
              </a:r>
              <a:r>
                <a:rPr sz="20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框架</a:t>
              </a:r>
              <a:endParaRPr sz="2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7"/>
              </p:custDataLst>
            </p:nvPr>
          </p:nvSpPr>
          <p:spPr>
            <a:xfrm>
              <a:off x="10227" y="9260"/>
              <a:ext cx="6833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 b="1">
                  <a:solidFill>
                    <a:schemeClr val="accent1">
                      <a:lumMod val="75000"/>
                    </a:schemeClr>
                  </a:solidFill>
                </a:rPr>
                <a:t>应用层</a:t>
              </a:r>
              <a:r>
                <a:rPr lang="en-US" altLang="zh-CN" sz="2000" b="1">
                  <a:solidFill>
                    <a:schemeClr val="accent1">
                      <a:lumMod val="75000"/>
                    </a:schemeClr>
                  </a:solidFill>
                </a:rPr>
                <a:t> : </a:t>
              </a:r>
              <a:r>
                <a:rPr lang="zh-CN" altLang="en-US" sz="2000">
                  <a:solidFill>
                    <a:schemeClr val="tx1"/>
                  </a:solidFill>
                </a:rPr>
                <a:t>为用户提供高效的应用体验</a:t>
              </a:r>
              <a:endParaRPr lang="zh-CN" altLang="en-US" sz="2000">
                <a:solidFill>
                  <a:schemeClr val="tx1"/>
                </a:solidFill>
              </a:endParaRPr>
            </a:p>
          </p:txBody>
        </p:sp>
      </p:grpSp>
      <p:cxnSp>
        <p:nvCxnSpPr>
          <p:cNvPr id="27" name="直接连接符 26"/>
          <p:cNvCxnSpPr/>
          <p:nvPr>
            <p:custDataLst>
              <p:tags r:id="rId8"/>
            </p:custDataLst>
          </p:nvPr>
        </p:nvCxnSpPr>
        <p:spPr>
          <a:xfrm>
            <a:off x="3353105" y="70940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bject 2"/>
          <p:cNvSpPr txBox="1"/>
          <p:nvPr>
            <p:custDataLst>
              <p:tags r:id="rId9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01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研究背景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11189970" y="364490"/>
            <a:ext cx="243840" cy="365125"/>
          </a:xfrm>
        </p:spPr>
        <p:txBody>
          <a:bodyPr/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0" name="object 79"/>
          <p:cNvSpPr/>
          <p:nvPr>
            <p:custDataLst>
              <p:tags r:id="rId11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7265670" y="1699895"/>
            <a:ext cx="3330575" cy="111315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DAE3F3"/>
              </a:solidFill>
            </a:endParaRPr>
          </a:p>
        </p:txBody>
      </p:sp>
      <p:cxnSp>
        <p:nvCxnSpPr>
          <p:cNvPr id="12" name="直接连接符 11"/>
          <p:cNvCxnSpPr/>
          <p:nvPr>
            <p:custDataLst>
              <p:tags r:id="rId2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3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11189970" y="364490"/>
            <a:ext cx="243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5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6"/>
            </p:custDataLst>
          </p:nvPr>
        </p:nvSpPr>
        <p:spPr>
          <a:xfrm>
            <a:off x="3566795" y="315595"/>
            <a:ext cx="48444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针对分布式去重系统架构的研究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7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8"/>
            </p:custDataLst>
          </p:nvPr>
        </p:nvSpPr>
        <p:spPr>
          <a:xfrm>
            <a:off x="1044575" y="922655"/>
            <a:ext cx="1031049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研究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中心化架构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的分布式去重算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法。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(1/3)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1296035" y="5883275"/>
            <a:ext cx="501586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/>
            <a:r>
              <a:rPr lang="zh-CN" altLang="en-US" sz="2000" dirty="0"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rPr>
              <a:t>分布式中心化架构总览</a:t>
            </a:r>
            <a:endParaRPr lang="zh-CN" altLang="en-US" sz="2000" dirty="0">
              <a:latin typeface="Arial" panose="020B0604020202020204" pitchFamily="34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45" name="矩形: 圆角 31"/>
          <p:cNvSpPr/>
          <p:nvPr>
            <p:custDataLst>
              <p:tags r:id="rId10"/>
            </p:custDataLst>
          </p:nvPr>
        </p:nvSpPr>
        <p:spPr>
          <a:xfrm>
            <a:off x="7214870" y="1687195"/>
            <a:ext cx="3462655" cy="1155700"/>
          </a:xfrm>
          <a:prstGeom prst="roundRect">
            <a:avLst>
              <a:gd name="adj" fmla="val 441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2060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46" name="文本框 45"/>
          <p:cNvSpPr txBox="1"/>
          <p:nvPr>
            <p:custDataLst>
              <p:tags r:id="rId11"/>
            </p:custDataLst>
          </p:nvPr>
        </p:nvSpPr>
        <p:spPr>
          <a:xfrm>
            <a:off x="7214943" y="1705577"/>
            <a:ext cx="2835388" cy="306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① 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设备节点周期扫描新增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文件</a:t>
            </a:r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0" name="文本框 49"/>
          <p:cNvSpPr txBox="1"/>
          <p:nvPr>
            <p:custDataLst>
              <p:tags r:id="rId12"/>
            </p:custDataLst>
          </p:nvPr>
        </p:nvSpPr>
        <p:spPr>
          <a:xfrm>
            <a:off x="7993732" y="284941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308215" y="2005965"/>
            <a:ext cx="3319780" cy="8096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设备获取在一个周期内的新增或发生修改的文件，计算新增文件的指纹并打包成新增文件指纹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包。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endParaRPr lang="zh-CN" altLang="en-US" sz="1400"/>
          </a:p>
        </p:txBody>
      </p:sp>
      <p:sp>
        <p:nvSpPr>
          <p:cNvPr id="54" name="矩形: 圆角 31"/>
          <p:cNvSpPr/>
          <p:nvPr>
            <p:custDataLst>
              <p:tags r:id="rId13"/>
            </p:custDataLst>
          </p:nvPr>
        </p:nvSpPr>
        <p:spPr>
          <a:xfrm>
            <a:off x="7214870" y="2987040"/>
            <a:ext cx="3462655" cy="1159510"/>
          </a:xfrm>
          <a:prstGeom prst="roundRect">
            <a:avLst>
              <a:gd name="adj" fmla="val 441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2060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55" name="文本框 54"/>
          <p:cNvSpPr txBox="1"/>
          <p:nvPr>
            <p:custDataLst>
              <p:tags r:id="rId14"/>
            </p:custDataLst>
          </p:nvPr>
        </p:nvSpPr>
        <p:spPr>
          <a:xfrm>
            <a:off x="7214870" y="2999423"/>
            <a:ext cx="3381375" cy="306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indent="0">
              <a:buFont typeface="+mj-ea"/>
              <a:buNone/>
            </a:pPr>
            <a:r>
              <a:rPr lang="zh-CN" altLang="en-US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rPr>
              <a:t>②</a:t>
            </a:r>
            <a:r>
              <a:rPr lang="en-US" altLang="zh-CN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rPr>
              <a:t> 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指纹包沿元数据路径传输至中心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节点</a:t>
            </a:r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56" name="文本框 55"/>
          <p:cNvSpPr txBox="1"/>
          <p:nvPr>
            <p:custDataLst>
              <p:tags r:id="rId15"/>
            </p:custDataLst>
          </p:nvPr>
        </p:nvSpPr>
        <p:spPr>
          <a:xfrm>
            <a:off x="7993732" y="40063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endParaRPr lang="zh-CN" altLang="en-US" dirty="0"/>
          </a:p>
        </p:txBody>
      </p:sp>
      <p:sp>
        <p:nvSpPr>
          <p:cNvPr id="57" name="文本框 56"/>
          <p:cNvSpPr txBox="1"/>
          <p:nvPr>
            <p:custDataLst>
              <p:tags r:id="rId16"/>
            </p:custDataLst>
          </p:nvPr>
        </p:nvSpPr>
        <p:spPr>
          <a:xfrm>
            <a:off x="7301230" y="3306445"/>
            <a:ext cx="3338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设备与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中心节点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建立网络连接，并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  <a:sym typeface="+mn-ea"/>
              </a:rPr>
              <a:t>将各自的指纹沿着图中元数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据传输路径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传输。</a:t>
            </a:r>
            <a:endParaRPr lang="zh-CN" altLang="en-US" sz="1400"/>
          </a:p>
        </p:txBody>
      </p:sp>
      <p:sp>
        <p:nvSpPr>
          <p:cNvPr id="58" name="文本框 57"/>
          <p:cNvSpPr txBox="1"/>
          <p:nvPr>
            <p:custDataLst>
              <p:tags r:id="rId17"/>
            </p:custDataLst>
          </p:nvPr>
        </p:nvSpPr>
        <p:spPr>
          <a:xfrm>
            <a:off x="7993732" y="406099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endParaRPr lang="zh-CN" altLang="en-US" dirty="0"/>
          </a:p>
        </p:txBody>
      </p:sp>
      <p:sp>
        <p:nvSpPr>
          <p:cNvPr id="59" name="矩形: 圆角 31"/>
          <p:cNvSpPr/>
          <p:nvPr>
            <p:custDataLst>
              <p:tags r:id="rId18"/>
            </p:custDataLst>
          </p:nvPr>
        </p:nvSpPr>
        <p:spPr>
          <a:xfrm>
            <a:off x="7214870" y="4295140"/>
            <a:ext cx="3462655" cy="1343660"/>
          </a:xfrm>
          <a:prstGeom prst="roundRect">
            <a:avLst>
              <a:gd name="adj" fmla="val 4419"/>
            </a:avLst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rgbClr val="002060">
                <a:alpha val="4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p:sp>
        <p:nvSpPr>
          <p:cNvPr id="60" name="文本框 59"/>
          <p:cNvSpPr txBox="1"/>
          <p:nvPr>
            <p:custDataLst>
              <p:tags r:id="rId19"/>
            </p:custDataLst>
          </p:nvPr>
        </p:nvSpPr>
        <p:spPr>
          <a:xfrm>
            <a:off x="7214870" y="4307523"/>
            <a:ext cx="3381375" cy="3067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p>
            <a:pPr indent="0">
              <a:buFont typeface="+mj-ea"/>
              <a:buNone/>
            </a:pPr>
            <a:r>
              <a:rPr lang="en-US" altLang="zh-CN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rPr>
              <a:t>③ 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中心节点答复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设备节点重定向</a:t>
            </a:r>
            <a:r>
              <a: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信息</a:t>
            </a:r>
            <a:endParaRPr lang="zh-CN" altLang="en-US" sz="14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>
            <p:custDataLst>
              <p:tags r:id="rId20"/>
            </p:custDataLst>
          </p:nvPr>
        </p:nvSpPr>
        <p:spPr>
          <a:xfrm>
            <a:off x="8050882" y="560658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endParaRPr lang="zh-CN" altLang="en-US" dirty="0"/>
          </a:p>
        </p:txBody>
      </p:sp>
      <p:sp>
        <p:nvSpPr>
          <p:cNvPr id="62" name="文本框 61"/>
          <p:cNvSpPr txBox="1"/>
          <p:nvPr>
            <p:custDataLst>
              <p:tags r:id="rId21"/>
            </p:custDataLst>
          </p:nvPr>
        </p:nvSpPr>
        <p:spPr>
          <a:xfrm>
            <a:off x="7313930" y="4614545"/>
            <a:ext cx="33388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中心节点监听来自设备节点的输入，解析指纹包并回复各个设备节点指纹重定向或者重删信息。设备节点根据回复执行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数据重删。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219835" y="1621155"/>
            <a:ext cx="5813425" cy="4137660"/>
            <a:chOff x="7175" y="1888"/>
            <a:chExt cx="9155" cy="6516"/>
          </a:xfrm>
        </p:grpSpPr>
        <p:pic>
          <p:nvPicPr>
            <p:cNvPr id="47" name="图片 46"/>
            <p:cNvPicPr/>
            <p:nvPr>
              <p:custDataLst>
                <p:tags r:id="rId22"/>
              </p:custDataLst>
            </p:nvPr>
          </p:nvPicPr>
          <p:blipFill>
            <a:blip r:embed="rId23"/>
            <a:stretch>
              <a:fillRect/>
            </a:stretch>
          </p:blipFill>
          <p:spPr>
            <a:xfrm flipV="1">
              <a:off x="12289" y="1916"/>
              <a:ext cx="3770" cy="2051"/>
            </a:xfrm>
            <a:prstGeom prst="rect">
              <a:avLst/>
            </a:prstGeom>
          </p:spPr>
        </p:pic>
        <p:pic>
          <p:nvPicPr>
            <p:cNvPr id="48" name="图片 47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alphaModFix amt="84000"/>
            </a:blip>
            <a:stretch>
              <a:fillRect/>
            </a:stretch>
          </p:blipFill>
          <p:spPr>
            <a:xfrm>
              <a:off x="12234" y="1915"/>
              <a:ext cx="4096" cy="444"/>
            </a:xfrm>
            <a:prstGeom prst="rect">
              <a:avLst/>
            </a:prstGeom>
            <a:noFill/>
            <a:effectLst/>
          </p:spPr>
        </p:pic>
        <p:sp>
          <p:nvSpPr>
            <p:cNvPr id="49" name="文本框 48"/>
            <p:cNvSpPr txBox="1"/>
            <p:nvPr>
              <p:custDataLst>
                <p:tags r:id="rId26"/>
              </p:custDataLst>
            </p:nvPr>
          </p:nvSpPr>
          <p:spPr>
            <a:xfrm>
              <a:off x="12837" y="1888"/>
              <a:ext cx="2991" cy="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600" b="1">
                  <a:solidFill>
                    <a:schemeClr val="accent1">
                      <a:lumMod val="50000"/>
                    </a:schemeClr>
                  </a:solidFill>
                </a:rPr>
                <a:t>中心节点服务端</a:t>
              </a:r>
              <a:r>
                <a:rPr lang="en-US" altLang="zh-CN" sz="1600" b="1">
                  <a:solidFill>
                    <a:schemeClr val="accent1">
                      <a:lumMod val="50000"/>
                    </a:schemeClr>
                  </a:solidFill>
                </a:rPr>
                <a:t> </a:t>
              </a:r>
              <a:endParaRPr lang="en-US" altLang="zh-CN" sz="16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pic>
          <p:nvPicPr>
            <p:cNvPr id="51" name="图片 50"/>
            <p:cNvPicPr/>
            <p:nvPr>
              <p:custDataLst>
                <p:tags r:id="rId27"/>
              </p:custDataLst>
            </p:nvPr>
          </p:nvPicPr>
          <p:blipFill>
            <a:blip r:embed="rId28"/>
            <a:stretch>
              <a:fillRect/>
            </a:stretch>
          </p:blipFill>
          <p:spPr>
            <a:xfrm>
              <a:off x="7224" y="1911"/>
              <a:ext cx="3772" cy="2053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2" name="图片 51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25">
              <a:alphaModFix amt="84000"/>
            </a:blip>
            <a:stretch>
              <a:fillRect/>
            </a:stretch>
          </p:blipFill>
          <p:spPr>
            <a:xfrm>
              <a:off x="7175" y="1913"/>
              <a:ext cx="3821" cy="444"/>
            </a:xfrm>
            <a:prstGeom prst="rect">
              <a:avLst/>
            </a:prstGeom>
            <a:noFill/>
            <a:effectLst/>
          </p:spPr>
        </p:pic>
        <p:sp>
          <p:nvSpPr>
            <p:cNvPr id="63" name="文本框 62"/>
            <p:cNvSpPr txBox="1"/>
            <p:nvPr>
              <p:custDataLst>
                <p:tags r:id="rId30"/>
              </p:custDataLst>
            </p:nvPr>
          </p:nvSpPr>
          <p:spPr>
            <a:xfrm>
              <a:off x="7747" y="1896"/>
              <a:ext cx="2791" cy="47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600" b="1">
                  <a:solidFill>
                    <a:schemeClr val="accent1">
                      <a:lumMod val="50000"/>
                    </a:schemeClr>
                  </a:solidFill>
                </a:rPr>
                <a:t>数据节点设备</a:t>
              </a:r>
              <a:r>
                <a:rPr lang="zh-CN" altLang="en-US" sz="1600" b="1">
                  <a:solidFill>
                    <a:schemeClr val="accent1">
                      <a:lumMod val="50000"/>
                    </a:schemeClr>
                  </a:solidFill>
                </a:rPr>
                <a:t>端</a:t>
              </a:r>
              <a:endParaRPr lang="zh-CN" altLang="en-US" sz="16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cxnSp>
          <p:nvCxnSpPr>
            <p:cNvPr id="64" name="直接连接符 63"/>
            <p:cNvCxnSpPr/>
            <p:nvPr>
              <p:custDataLst>
                <p:tags r:id="rId31"/>
              </p:custDataLst>
            </p:nvPr>
          </p:nvCxnSpPr>
          <p:spPr>
            <a:xfrm flipV="1">
              <a:off x="11081" y="3015"/>
              <a:ext cx="1155" cy="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32"/>
              </p:custDataLst>
            </p:nvPr>
          </p:nvCxnSpPr>
          <p:spPr>
            <a:xfrm>
              <a:off x="12090" y="2883"/>
              <a:ext cx="161" cy="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>
              <p:custDataLst>
                <p:tags r:id="rId33"/>
              </p:custDataLst>
            </p:nvPr>
          </p:nvCxnSpPr>
          <p:spPr>
            <a:xfrm>
              <a:off x="11081" y="3202"/>
              <a:ext cx="1159" cy="3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>
              <p:custDataLst>
                <p:tags r:id="rId34"/>
              </p:custDataLst>
            </p:nvPr>
          </p:nvCxnSpPr>
          <p:spPr>
            <a:xfrm>
              <a:off x="11081" y="3191"/>
              <a:ext cx="161" cy="138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>
              <p:custDataLst>
                <p:tags r:id="rId35"/>
              </p:custDataLst>
            </p:nvPr>
          </p:nvSpPr>
          <p:spPr>
            <a:xfrm>
              <a:off x="10819" y="2156"/>
              <a:ext cx="164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altLang="en-US" sz="1400" b="1"/>
                <a:t>元数据</a:t>
              </a:r>
              <a:endParaRPr lang="zh-CN" altLang="en-US" sz="1400" b="1"/>
            </a:p>
            <a:p>
              <a:pPr algn="ctr"/>
              <a:r>
                <a:rPr lang="zh-CN" altLang="en-US" sz="1400" b="1"/>
                <a:t>交流</a:t>
              </a:r>
              <a:endParaRPr lang="zh-CN" altLang="en-US" sz="1400" b="1"/>
            </a:p>
          </p:txBody>
        </p:sp>
        <p:sp>
          <p:nvSpPr>
            <p:cNvPr id="69" name="矩形 68"/>
            <p:cNvSpPr/>
            <p:nvPr>
              <p:custDataLst>
                <p:tags r:id="rId36"/>
              </p:custDataLst>
            </p:nvPr>
          </p:nvSpPr>
          <p:spPr>
            <a:xfrm>
              <a:off x="7223" y="4683"/>
              <a:ext cx="3737" cy="3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>
              <p:custDataLst>
                <p:tags r:id="rId37"/>
              </p:custDataLst>
            </p:nvPr>
          </p:nvSpPr>
          <p:spPr>
            <a:xfrm>
              <a:off x="12286" y="4686"/>
              <a:ext cx="3750" cy="37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1" name="矩形 70"/>
            <p:cNvSpPr/>
            <p:nvPr>
              <p:custDataLst>
                <p:tags r:id="rId38"/>
              </p:custDataLst>
            </p:nvPr>
          </p:nvSpPr>
          <p:spPr>
            <a:xfrm>
              <a:off x="7465" y="4919"/>
              <a:ext cx="3288" cy="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文件扫描模块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39"/>
              </p:custDataLst>
            </p:nvPr>
          </p:nvSpPr>
          <p:spPr>
            <a:xfrm>
              <a:off x="7455" y="7551"/>
              <a:ext cx="3288" cy="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文件收发服务模块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73" name="矩形 72"/>
            <p:cNvSpPr/>
            <p:nvPr>
              <p:custDataLst>
                <p:tags r:id="rId40"/>
              </p:custDataLst>
            </p:nvPr>
          </p:nvSpPr>
          <p:spPr>
            <a:xfrm>
              <a:off x="7455" y="6203"/>
              <a:ext cx="1477" cy="6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共享内存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4" name="肘形连接符 73"/>
            <p:cNvCxnSpPr>
              <a:stCxn id="72" idx="0"/>
              <a:endCxn id="73" idx="2"/>
            </p:cNvCxnSpPr>
            <p:nvPr>
              <p:custDataLst>
                <p:tags r:id="rId41"/>
              </p:custDataLst>
            </p:nvPr>
          </p:nvCxnSpPr>
          <p:spPr>
            <a:xfrm rot="16200000" flipV="1">
              <a:off x="8297" y="6749"/>
              <a:ext cx="699" cy="905"/>
            </a:xfrm>
            <a:prstGeom prst="bentConnector3">
              <a:avLst>
                <a:gd name="adj1" fmla="val 41344"/>
              </a:avLst>
            </a:prstGeom>
            <a:ln w="12700">
              <a:headEnd type="arrow" w="med" len="med"/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75" name="文本框 74"/>
            <p:cNvSpPr txBox="1"/>
            <p:nvPr>
              <p:custDataLst>
                <p:tags r:id="rId42"/>
              </p:custDataLst>
            </p:nvPr>
          </p:nvSpPr>
          <p:spPr>
            <a:xfrm>
              <a:off x="8242" y="6812"/>
              <a:ext cx="215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C00000"/>
                  </a:solidFill>
                </a:rPr>
                <a:t>共享重定向表</a:t>
              </a:r>
              <a:endParaRPr lang="zh-CN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76" name="矩形 75"/>
            <p:cNvSpPr/>
            <p:nvPr>
              <p:custDataLst>
                <p:tags r:id="rId43"/>
              </p:custDataLst>
            </p:nvPr>
          </p:nvSpPr>
          <p:spPr>
            <a:xfrm>
              <a:off x="9284" y="6203"/>
              <a:ext cx="1459" cy="64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读写接口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77" name="直接箭头连接符 76"/>
            <p:cNvCxnSpPr>
              <a:stCxn id="73" idx="3"/>
              <a:endCxn id="76" idx="1"/>
            </p:cNvCxnSpPr>
            <p:nvPr>
              <p:custDataLst>
                <p:tags r:id="rId44"/>
              </p:custDataLst>
            </p:nvPr>
          </p:nvCxnSpPr>
          <p:spPr>
            <a:xfrm>
              <a:off x="8932" y="6528"/>
              <a:ext cx="352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肘形连接符 77"/>
            <p:cNvCxnSpPr/>
            <p:nvPr>
              <p:custDataLst>
                <p:tags r:id="rId45"/>
              </p:custDataLst>
            </p:nvPr>
          </p:nvCxnSpPr>
          <p:spPr>
            <a:xfrm rot="5400000">
              <a:off x="8310" y="5370"/>
              <a:ext cx="684" cy="915"/>
            </a:xfrm>
            <a:prstGeom prst="bentConnector3">
              <a:avLst>
                <a:gd name="adj1" fmla="val 42690"/>
              </a:avLst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78"/>
            <p:cNvSpPr txBox="1"/>
            <p:nvPr>
              <p:custDataLst>
                <p:tags r:id="rId46"/>
              </p:custDataLst>
            </p:nvPr>
          </p:nvSpPr>
          <p:spPr>
            <a:xfrm>
              <a:off x="8194" y="5752"/>
              <a:ext cx="199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C00000"/>
                  </a:solidFill>
                </a:rPr>
                <a:t>存入重删路径</a:t>
              </a:r>
              <a:endParaRPr lang="zh-CN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80" name="等腰三角形 79"/>
            <p:cNvSpPr/>
            <p:nvPr>
              <p:custDataLst>
                <p:tags r:id="rId47"/>
              </p:custDataLst>
            </p:nvPr>
          </p:nvSpPr>
          <p:spPr>
            <a:xfrm>
              <a:off x="7229" y="3470"/>
              <a:ext cx="3731" cy="1216"/>
            </a:xfrm>
            <a:prstGeom prst="triangle">
              <a:avLst>
                <a:gd name="adj" fmla="val 6691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75000"/>
                    <a:alpha val="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97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1" name="等腰三角形 80"/>
            <p:cNvSpPr/>
            <p:nvPr>
              <p:custDataLst>
                <p:tags r:id="rId48"/>
              </p:custDataLst>
            </p:nvPr>
          </p:nvSpPr>
          <p:spPr>
            <a:xfrm>
              <a:off x="12310" y="3470"/>
              <a:ext cx="3692" cy="1215"/>
            </a:xfrm>
            <a:prstGeom prst="triangle">
              <a:avLst>
                <a:gd name="adj" fmla="val 31950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75000"/>
                    <a:alpha val="0"/>
                  </a:schemeClr>
                </a:gs>
                <a:gs pos="38000">
                  <a:schemeClr val="accent1">
                    <a:lumMod val="45000"/>
                    <a:lumOff val="55000"/>
                  </a:schemeClr>
                </a:gs>
                <a:gs pos="97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>
              <p:custDataLst>
                <p:tags r:id="rId49"/>
              </p:custDataLst>
            </p:nvPr>
          </p:nvSpPr>
          <p:spPr>
            <a:xfrm>
              <a:off x="12468" y="4922"/>
              <a:ext cx="3360" cy="60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设备</a:t>
              </a:r>
              <a:r>
                <a:rPr lang="zh-CN" altLang="en-US" sz="1400">
                  <a:solidFill>
                    <a:schemeClr val="tx1"/>
                  </a:solidFill>
                </a:rPr>
                <a:t>监听模块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83" name="矩形 82"/>
            <p:cNvSpPr/>
            <p:nvPr>
              <p:custDataLst>
                <p:tags r:id="rId50"/>
              </p:custDataLst>
            </p:nvPr>
          </p:nvSpPr>
          <p:spPr>
            <a:xfrm>
              <a:off x="12468" y="6202"/>
              <a:ext cx="1596" cy="19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84" name="直接箭头连接符 83"/>
            <p:cNvCxnSpPr/>
            <p:nvPr>
              <p:custDataLst>
                <p:tags r:id="rId51"/>
              </p:custDataLst>
            </p:nvPr>
          </p:nvCxnSpPr>
          <p:spPr>
            <a:xfrm>
              <a:off x="13125" y="5533"/>
              <a:ext cx="1" cy="659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文本框 84"/>
            <p:cNvSpPr txBox="1"/>
            <p:nvPr>
              <p:custDataLst>
                <p:tags r:id="rId52"/>
              </p:custDataLst>
            </p:nvPr>
          </p:nvSpPr>
          <p:spPr>
            <a:xfrm>
              <a:off x="13125" y="5620"/>
              <a:ext cx="2456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rgbClr val="C00000"/>
                  </a:solidFill>
                  <a:sym typeface="+mn-ea"/>
                </a:rPr>
                <a:t>托管</a:t>
              </a:r>
              <a:r>
                <a:rPr lang="zh-CN" altLang="en-US" sz="1400">
                  <a:solidFill>
                    <a:srgbClr val="C00000"/>
                  </a:solidFill>
                </a:rPr>
                <a:t>客户端线程</a:t>
              </a:r>
              <a:endParaRPr lang="zh-CN" altLang="en-US" sz="1400">
                <a:solidFill>
                  <a:srgbClr val="C00000"/>
                </a:solidFill>
              </a:endParaRPr>
            </a:p>
          </p:txBody>
        </p:sp>
        <p:sp>
          <p:nvSpPr>
            <p:cNvPr id="86" name="矩形 85"/>
            <p:cNvSpPr/>
            <p:nvPr>
              <p:custDataLst>
                <p:tags r:id="rId53"/>
              </p:custDataLst>
            </p:nvPr>
          </p:nvSpPr>
          <p:spPr>
            <a:xfrm>
              <a:off x="12553" y="6327"/>
              <a:ext cx="1412" cy="5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客户端</a:t>
              </a:r>
              <a:r>
                <a:rPr lang="en-US" altLang="zh-CN" sz="1400">
                  <a:solidFill>
                    <a:schemeClr val="tx1"/>
                  </a:solidFill>
                </a:rPr>
                <a:t>1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sp>
          <p:nvSpPr>
            <p:cNvPr id="87" name="矩形 86"/>
            <p:cNvSpPr/>
            <p:nvPr>
              <p:custDataLst>
                <p:tags r:id="rId54"/>
              </p:custDataLst>
            </p:nvPr>
          </p:nvSpPr>
          <p:spPr>
            <a:xfrm>
              <a:off x="12553" y="7554"/>
              <a:ext cx="1411" cy="52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客户端</a:t>
              </a:r>
              <a:r>
                <a:rPr lang="en-US" altLang="zh-CN" sz="1400">
                  <a:solidFill>
                    <a:schemeClr val="tx1"/>
                  </a:solidFill>
                </a:rPr>
                <a:t>n</a:t>
              </a:r>
              <a:endParaRPr lang="en-US" altLang="zh-CN" sz="1400">
                <a:solidFill>
                  <a:schemeClr val="tx1"/>
                </a:solidFill>
              </a:endParaRPr>
            </a:p>
          </p:txBody>
        </p:sp>
        <p:sp>
          <p:nvSpPr>
            <p:cNvPr id="88" name="文本框 87"/>
            <p:cNvSpPr txBox="1"/>
            <p:nvPr>
              <p:custDataLst>
                <p:tags r:id="rId55"/>
              </p:custDataLst>
            </p:nvPr>
          </p:nvSpPr>
          <p:spPr>
            <a:xfrm>
              <a:off x="12982" y="6915"/>
              <a:ext cx="724" cy="580"/>
            </a:xfrm>
            <a:prstGeom prst="rect">
              <a:avLst/>
            </a:prstGeom>
            <a:noFill/>
          </p:spPr>
          <p:txBody>
            <a:bodyPr vert="mongolianVert" wrap="square" rtlCol="0" anchor="t" anchorCtr="0">
              <a:spAutoFit/>
            </a:bodyPr>
            <a:p>
              <a:r>
                <a:rPr lang="en-US" altLang="zh-CN"/>
                <a:t>....</a:t>
              </a:r>
              <a:endParaRPr lang="en-US" altLang="zh-CN"/>
            </a:p>
          </p:txBody>
        </p:sp>
        <p:sp>
          <p:nvSpPr>
            <p:cNvPr id="89" name="矩形 88"/>
            <p:cNvSpPr/>
            <p:nvPr>
              <p:custDataLst>
                <p:tags r:id="rId56"/>
              </p:custDataLst>
            </p:nvPr>
          </p:nvSpPr>
          <p:spPr>
            <a:xfrm>
              <a:off x="14644" y="6182"/>
              <a:ext cx="1184" cy="19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alpha val="24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>
                  <a:solidFill>
                    <a:schemeClr val="tx1"/>
                  </a:solidFill>
                </a:rPr>
                <a:t>全局指纹</a:t>
              </a:r>
              <a:r>
                <a:rPr lang="zh-CN" altLang="en-US" sz="1400">
                  <a:solidFill>
                    <a:schemeClr val="tx1"/>
                  </a:solidFill>
                </a:rPr>
                <a:t>表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cxnSp>
          <p:nvCxnSpPr>
            <p:cNvPr id="90" name="直接箭头连接符 89"/>
            <p:cNvCxnSpPr>
              <a:stCxn id="89" idx="1"/>
            </p:cNvCxnSpPr>
            <p:nvPr>
              <p:custDataLst>
                <p:tags r:id="rId57"/>
              </p:custDataLst>
            </p:nvPr>
          </p:nvCxnSpPr>
          <p:spPr>
            <a:xfrm flipH="1" flipV="1">
              <a:off x="14065" y="7173"/>
              <a:ext cx="579" cy="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189970" y="364490"/>
            <a:ext cx="243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48444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针对分布式去重系统架构的研究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014095" y="922655"/>
            <a:ext cx="1033970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研究中心化架构元数据节点指纹解析情形。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(2/3)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5845" y="1555115"/>
            <a:ext cx="10236200" cy="4622800"/>
            <a:chOff x="1647" y="2449"/>
            <a:chExt cx="16120" cy="7280"/>
          </a:xfrm>
        </p:grpSpPr>
        <p:pic>
          <p:nvPicPr>
            <p:cNvPr id="2" name="图片 -2147482508" descr="指纹表情形2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647" y="2449"/>
              <a:ext cx="7790" cy="2892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" name="图片 -2147482506" descr="指纹表情形1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1"/>
            <a:stretch>
              <a:fillRect/>
            </a:stretch>
          </p:blipFill>
          <p:spPr>
            <a:xfrm>
              <a:off x="1683" y="6266"/>
              <a:ext cx="7754" cy="2884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" name="图片 -2147482507" descr="指纹表情形3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10021" y="2477"/>
              <a:ext cx="7746" cy="278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5" name="图片 -2147482500" descr="指纹表情形4.drawio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10021" y="6266"/>
              <a:ext cx="7526" cy="271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" name="文本框 5"/>
            <p:cNvSpPr txBox="1"/>
            <p:nvPr>
              <p:custDataLst>
                <p:tags r:id="rId16"/>
              </p:custDataLst>
            </p:nvPr>
          </p:nvSpPr>
          <p:spPr>
            <a:xfrm>
              <a:off x="9685" y="5522"/>
              <a:ext cx="8081" cy="584"/>
            </a:xfrm>
            <a:prstGeom prst="rect">
              <a:avLst/>
            </a:prstGeom>
            <a:noFill/>
          </p:spPr>
          <p:txBody>
            <a:bodyPr wrap="square">
              <a:noAutofit/>
            </a:bodyPr>
            <a:p>
              <a:pPr marL="0" lvl="1" algn="ctr"/>
              <a:r>
                <a:rPr sz="1400" dirty="0">
                  <a:latin typeface="微软雅黑" panose="020B0503020204020204" charset="-122"/>
                  <a:ea typeface="微软雅黑" panose="020B0503020204020204" charset="-122"/>
                </a:rPr>
                <a:t>新增文件地址唯一，指纹全局唯一，将指纹添加到全局表</a:t>
              </a:r>
              <a:endParaRPr sz="1400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0" name="文本框 99"/>
            <p:cNvSpPr txBox="1"/>
            <p:nvPr/>
          </p:nvSpPr>
          <p:spPr>
            <a:xfrm>
              <a:off x="1729" y="9247"/>
              <a:ext cx="7311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304800"/>
              <a:r>
                <a:rPr lang="zh-CN" sz="1400" b="0">
                  <a:latin typeface="微软雅黑" panose="020B0503020204020204" charset="-122"/>
                  <a:ea typeface="微软雅黑" panose="020B0503020204020204" charset="-122"/>
                </a:rPr>
                <a:t>新增文件地址存在，指纹内容相同，不做任何修改</a:t>
              </a:r>
              <a:endParaRPr lang="zh-CN" altLang="en-US" sz="1400" b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85" y="5562"/>
              <a:ext cx="767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新增文件地址存在，但指纹内容不同，修改该地址上的指纹</a:t>
              </a:r>
              <a:r>
                <a:rPr lang="en-US" altLang="zh-CN" sz="1400">
                  <a:latin typeface="微软雅黑" panose="020B0503020204020204" charset="-122"/>
                  <a:ea typeface="微软雅黑" panose="020B0503020204020204" charset="-122"/>
                </a:rPr>
                <a:t> </a:t>
              </a:r>
              <a:endParaRPr lang="en-US" altLang="zh-CN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0197" y="9240"/>
              <a:ext cx="7351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latin typeface="微软雅黑" panose="020B0503020204020204" charset="-122"/>
                  <a:ea typeface="微软雅黑" panose="020B0503020204020204" charset="-122"/>
                </a:rPr>
                <a:t>新增文件地址唯一，但指纹已经存在，重定向到目标地址</a:t>
              </a:r>
              <a:endParaRPr lang="zh-CN" altLang="en-US" sz="14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189970" y="364490"/>
            <a:ext cx="243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484441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针对分布式去重系统架构的研究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090295" y="922655"/>
            <a:ext cx="987742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研究设备节点架构方式。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(3/3)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252335" y="1544955"/>
            <a:ext cx="3196590" cy="4677410"/>
            <a:chOff x="11421" y="2433"/>
            <a:chExt cx="5034" cy="7366"/>
          </a:xfrm>
        </p:grpSpPr>
        <p:sp>
          <p:nvSpPr>
            <p:cNvPr id="45" name="矩形: 圆角 31"/>
            <p:cNvSpPr/>
            <p:nvPr>
              <p:custDataLst>
                <p:tags r:id="rId8"/>
              </p:custDataLst>
            </p:nvPr>
          </p:nvSpPr>
          <p:spPr>
            <a:xfrm>
              <a:off x="11421" y="2433"/>
              <a:ext cx="4865" cy="1494"/>
            </a:xfrm>
            <a:prstGeom prst="roundRect">
              <a:avLst>
                <a:gd name="adj" fmla="val 441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2060">
                  <a:alpha val="4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1" name="文本框 20"/>
            <p:cNvSpPr txBox="1"/>
            <p:nvPr>
              <p:custDataLst>
                <p:tags r:id="rId9"/>
              </p:custDataLst>
            </p:nvPr>
          </p:nvSpPr>
          <p:spPr>
            <a:xfrm>
              <a:off x="11421" y="2980"/>
              <a:ext cx="503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olidFill>
                    <a:schemeClr val="tx1"/>
                  </a:solidFill>
                </a:rPr>
                <a:t>作为文件收发进程、文件远程传输进程和文件表管理进程三者交互的</a:t>
              </a:r>
              <a:r>
                <a:rPr lang="zh-CN" altLang="en-US" sz="1400">
                  <a:solidFill>
                    <a:schemeClr val="tx1"/>
                  </a:solidFill>
                </a:rPr>
                <a:t>桥梁。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46" name="文本框 45"/>
            <p:cNvSpPr txBox="1"/>
            <p:nvPr>
              <p:custDataLst>
                <p:tags r:id="rId10"/>
              </p:custDataLst>
            </p:nvPr>
          </p:nvSpPr>
          <p:spPr>
            <a:xfrm>
              <a:off x="11421" y="2567"/>
              <a:ext cx="3336" cy="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indent="0">
                <a:buFont typeface="+mj-ea"/>
                <a:buNone/>
              </a:pP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①</a:t>
              </a:r>
              <a:r>
                <a:rPr lang="en-US" altLang="zh-CN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共享</a:t>
              </a:r>
              <a:r>
                <a:rPr lang="zh-CN" altLang="en-US" sz="14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内存</a:t>
              </a:r>
              <a:endParaRPr lang="zh-CN" altLang="en-US" sz="14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: 圆角 31"/>
            <p:cNvSpPr/>
            <p:nvPr>
              <p:custDataLst>
                <p:tags r:id="rId11"/>
              </p:custDataLst>
            </p:nvPr>
          </p:nvSpPr>
          <p:spPr>
            <a:xfrm>
              <a:off x="11421" y="4133"/>
              <a:ext cx="4865" cy="1783"/>
            </a:xfrm>
            <a:prstGeom prst="roundRect">
              <a:avLst>
                <a:gd name="adj" fmla="val 441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2060">
                  <a:alpha val="4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1" name="文本框 10"/>
            <p:cNvSpPr txBox="1"/>
            <p:nvPr>
              <p:custDataLst>
                <p:tags r:id="rId12"/>
              </p:custDataLst>
            </p:nvPr>
          </p:nvSpPr>
          <p:spPr>
            <a:xfrm>
              <a:off x="11421" y="4648"/>
              <a:ext cx="5034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ym typeface="+mn-ea"/>
                </a:rPr>
                <a:t>周期性递归扫描挂载目录，检测新增文件并计算指纹</a:t>
              </a:r>
              <a:r>
                <a:rPr lang="zh-CN" altLang="en-US" sz="1400">
                  <a:solidFill>
                    <a:schemeClr val="tx1"/>
                  </a:solidFill>
                </a:rPr>
                <a:t>。通过网络将指纹包发送到</a:t>
              </a:r>
              <a:r>
                <a:rPr lang="zh-CN" altLang="en-US" sz="1400">
                  <a:solidFill>
                    <a:schemeClr val="tx1"/>
                  </a:solidFill>
                </a:rPr>
                <a:t>中心节点。</a:t>
              </a:r>
              <a:endParaRPr lang="zh-CN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13"/>
              </p:custDataLst>
            </p:nvPr>
          </p:nvSpPr>
          <p:spPr>
            <a:xfrm>
              <a:off x="11421" y="4235"/>
              <a:ext cx="3336" cy="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indent="0">
                <a:buFont typeface="+mj-ea"/>
                <a:buNone/>
              </a:pPr>
              <a:r>
                <a:rPr lang="en-US" altLang="zh-CN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② 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文件扫描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进程</a:t>
              </a:r>
              <a:endParaRPr lang="zh-CN" altLang="en-US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14" name="矩形: 圆角 31"/>
            <p:cNvSpPr/>
            <p:nvPr>
              <p:custDataLst>
                <p:tags r:id="rId14"/>
              </p:custDataLst>
            </p:nvPr>
          </p:nvSpPr>
          <p:spPr>
            <a:xfrm>
              <a:off x="11421" y="6134"/>
              <a:ext cx="4865" cy="1585"/>
            </a:xfrm>
            <a:prstGeom prst="roundRect">
              <a:avLst>
                <a:gd name="adj" fmla="val 441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2060">
                  <a:alpha val="4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8" name="文本框 17"/>
            <p:cNvSpPr txBox="1"/>
            <p:nvPr>
              <p:custDataLst>
                <p:tags r:id="rId15"/>
              </p:custDataLst>
            </p:nvPr>
          </p:nvSpPr>
          <p:spPr>
            <a:xfrm>
              <a:off x="11421" y="6693"/>
              <a:ext cx="5034" cy="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>
                  <a:sym typeface="+mn-ea"/>
                </a:rPr>
                <a:t>通过</a:t>
              </a:r>
              <a:r>
                <a:rPr lang="en-US" altLang="zh-CN" sz="1400">
                  <a:sym typeface="+mn-ea"/>
                </a:rPr>
                <a:t>Openssl</a:t>
              </a:r>
              <a:r>
                <a:rPr lang="zh-CN" altLang="en-US" sz="1400">
                  <a:sym typeface="+mn-ea"/>
                </a:rPr>
                <a:t>加密来收发文件。中心节点服务端需要提前载入证书和</a:t>
              </a:r>
              <a:r>
                <a:rPr lang="zh-CN" altLang="en-US" sz="1400">
                  <a:sym typeface="+mn-ea"/>
                </a:rPr>
                <a:t>密钥。</a:t>
              </a:r>
              <a:endParaRPr lang="zh-CN" altLang="en-US" sz="1400">
                <a:sym typeface="+mn-ea"/>
              </a:endParaRPr>
            </a:p>
            <a:p>
              <a:endParaRPr lang="zh-CN" altLang="en-US" sz="1400">
                <a:sym typeface="+mn-ea"/>
              </a:endParaRPr>
            </a:p>
          </p:txBody>
        </p:sp>
        <p:sp>
          <p:nvSpPr>
            <p:cNvPr id="19" name="文本框 18"/>
            <p:cNvSpPr txBox="1"/>
            <p:nvPr>
              <p:custDataLst>
                <p:tags r:id="rId16"/>
              </p:custDataLst>
            </p:nvPr>
          </p:nvSpPr>
          <p:spPr>
            <a:xfrm>
              <a:off x="11421" y="6280"/>
              <a:ext cx="3336" cy="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indent="0">
                <a:buFont typeface="+mj-ea"/>
                <a:buNone/>
              </a:pPr>
              <a:r>
                <a:rPr lang="en-US" altLang="zh-CN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③ 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文件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收发进程</a:t>
              </a:r>
              <a:endParaRPr lang="zh-CN" altLang="en-US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  <p:sp>
          <p:nvSpPr>
            <p:cNvPr id="20" name="矩形: 圆角 31"/>
            <p:cNvSpPr/>
            <p:nvPr>
              <p:custDataLst>
                <p:tags r:id="rId17"/>
              </p:custDataLst>
            </p:nvPr>
          </p:nvSpPr>
          <p:spPr>
            <a:xfrm>
              <a:off x="11421" y="7925"/>
              <a:ext cx="4865" cy="1875"/>
            </a:xfrm>
            <a:prstGeom prst="roundRect">
              <a:avLst>
                <a:gd name="adj" fmla="val 4419"/>
              </a:avLst>
            </a:prstGeom>
            <a:solidFill>
              <a:schemeClr val="accent1">
                <a:lumMod val="20000"/>
                <a:lumOff val="80000"/>
              </a:schemeClr>
            </a:solidFill>
            <a:ln w="12700">
              <a:solidFill>
                <a:srgbClr val="002060">
                  <a:alpha val="40000"/>
                </a:srgb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22" name="文本框 21"/>
            <p:cNvSpPr txBox="1"/>
            <p:nvPr>
              <p:custDataLst>
                <p:tags r:id="rId18"/>
              </p:custDataLst>
            </p:nvPr>
          </p:nvSpPr>
          <p:spPr>
            <a:xfrm>
              <a:off x="11421" y="8548"/>
              <a:ext cx="5034" cy="12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p>
              <a:r>
                <a:rPr lang="zh-CN" altLang="en-US" sz="1400">
                  <a:sym typeface="+mn-ea"/>
                </a:rPr>
                <a:t>文件接口通过本地重定向表确定重删文件的位置，通过网络向其他设备节点请求</a:t>
              </a:r>
              <a:r>
                <a:rPr lang="zh-CN" altLang="en-US" sz="1400">
                  <a:sym typeface="+mn-ea"/>
                </a:rPr>
                <a:t>目标文件。</a:t>
              </a:r>
              <a:endParaRPr lang="zh-CN" altLang="en-US" sz="1400">
                <a:sym typeface="+mn-ea"/>
              </a:endParaRPr>
            </a:p>
          </p:txBody>
        </p:sp>
        <p:sp>
          <p:nvSpPr>
            <p:cNvPr id="23" name="文本框 22"/>
            <p:cNvSpPr txBox="1"/>
            <p:nvPr>
              <p:custDataLst>
                <p:tags r:id="rId19"/>
              </p:custDataLst>
            </p:nvPr>
          </p:nvSpPr>
          <p:spPr>
            <a:xfrm>
              <a:off x="11421" y="8136"/>
              <a:ext cx="3565" cy="48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p>
              <a:pPr indent="0">
                <a:buFont typeface="+mj-ea"/>
                <a:buNone/>
              </a:pPr>
              <a:r>
                <a:rPr lang="en-US" altLang="zh-CN" sz="1400" b="1" dirty="0">
                  <a:solidFill>
                    <a:srgbClr val="002060"/>
                  </a:solidFill>
                  <a:latin typeface="微软雅黑" panose="020B0503020204020204" charset="-122"/>
                  <a:ea typeface="微软雅黑" panose="020B0503020204020204" charset="-122"/>
                  <a:cs typeface="Arial" panose="020B0604020202020204" pitchFamily="34" charset="0"/>
                </a:rPr>
                <a:t>④</a:t>
              </a:r>
              <a:r>
                <a:rPr lang="en-US" altLang="zh-CN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 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自定义远程文件传输</a:t>
              </a:r>
              <a:r>
                <a:rPr lang="zh-CN" altLang="en-US" sz="1400" b="1" dirty="0">
                  <a:solidFill>
                    <a:srgbClr val="002060"/>
                  </a:solidFill>
                  <a:latin typeface="Calibri" panose="020F0502020204030204" charset="0"/>
                  <a:ea typeface="微软雅黑" panose="020B0503020204020204" charset="-122"/>
                  <a:cs typeface="Arial" panose="020B0604020202020204" pitchFamily="34" charset="0"/>
                </a:rPr>
                <a:t>库</a:t>
              </a:r>
              <a:endParaRPr lang="zh-CN" altLang="en-US" sz="1400" b="1" dirty="0">
                <a:solidFill>
                  <a:srgbClr val="002060"/>
                </a:solidFill>
                <a:latin typeface="Calibri" panose="020F0502020204030204" charset="0"/>
                <a:ea typeface="微软雅黑" panose="020B050302020402020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43635" y="1606550"/>
            <a:ext cx="5645150" cy="5065395"/>
            <a:chOff x="1801" y="2530"/>
            <a:chExt cx="8890" cy="7977"/>
          </a:xfrm>
        </p:grpSpPr>
        <p:pic>
          <p:nvPicPr>
            <p:cNvPr id="3" name="图片 -214748249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1801" y="2530"/>
              <a:ext cx="8890" cy="7260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4" name="文本框 3"/>
            <p:cNvSpPr txBox="1"/>
            <p:nvPr>
              <p:custDataLst>
                <p:tags r:id="rId22"/>
              </p:custDataLst>
            </p:nvPr>
          </p:nvSpPr>
          <p:spPr>
            <a:xfrm>
              <a:off x="2632" y="9879"/>
              <a:ext cx="6796" cy="6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ctr"/>
              <a:r>
                <a:rPr lang="zh-CN" altLang="en-US" sz="2000" dirty="0">
                  <a:latin typeface="Arial" panose="020B0604020202020204" pitchFamily="34" charset="0"/>
                  <a:ea typeface="微软雅黑" panose="020B0503020204020204" charset="-122"/>
                  <a:cs typeface="Times New Roman" panose="02020603050405020304" pitchFamily="18" charset="0"/>
                </a:rPr>
                <a:t>设备节点架构总览</a:t>
              </a:r>
              <a:endParaRPr lang="zh-CN" altLang="en-US" sz="2000" dirty="0">
                <a:latin typeface="Arial" panose="020B0604020202020204" pitchFamily="34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5310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6223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针对分布式系统中远程文件读写交互的研究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067435" y="922655"/>
            <a:ext cx="1036637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利用库打桩机制替换文件读写接口实现方式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(1/2)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067435" y="1422400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库打桩：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截获对共享库函数的调用，以自己的逻辑替换函数调用的实现方式。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-2147482579" descr="只读打开文件.drawio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63345" y="2023110"/>
            <a:ext cx="9061450" cy="35629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矩形 3"/>
          <p:cNvSpPr/>
          <p:nvPr>
            <p:custDataLst>
              <p:tags r:id="rId11"/>
            </p:custDataLst>
          </p:nvPr>
        </p:nvSpPr>
        <p:spPr>
          <a:xfrm>
            <a:off x="3035935" y="5906135"/>
            <a:ext cx="5535295" cy="498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lIns="72000" tIns="72000" rIns="72000" bIns="72000" rtlCol="0" anchor="ctr">
            <a:noAutofit/>
          </a:bodyPr>
          <a:p>
            <a:pPr algn="ctr">
              <a:lnSpc>
                <a:spcPct val="150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fopen打开文件流程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>
            <p:custDataLst>
              <p:tags r:id="rId1"/>
            </p:custDataLst>
          </p:nvPr>
        </p:nvCxnSpPr>
        <p:spPr>
          <a:xfrm>
            <a:off x="3398825" y="729727"/>
            <a:ext cx="8001635" cy="5715"/>
          </a:xfrm>
          <a:prstGeom prst="line">
            <a:avLst/>
          </a:prstGeom>
          <a:ln w="952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"/>
          <p:cNvSpPr txBox="1"/>
          <p:nvPr>
            <p:custDataLst>
              <p:tags r:id="rId2"/>
            </p:custDataLst>
          </p:nvPr>
        </p:nvSpPr>
        <p:spPr>
          <a:xfrm>
            <a:off x="1097915" y="321945"/>
            <a:ext cx="2093595" cy="40767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>
            <a:noAutofit/>
          </a:bodyPr>
          <a:p>
            <a:pPr marL="12700">
              <a:lnSpc>
                <a:spcPct val="100000"/>
              </a:lnSpc>
            </a:pPr>
            <a:r>
              <a:rPr lang="en-US" altLang="zh-CN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02 </a:t>
            </a:r>
            <a:r>
              <a:rPr lang="zh-CN" altLang="en-US" sz="2900" b="1" dirty="0">
                <a:solidFill>
                  <a:srgbClr val="002060"/>
                </a:solidFill>
                <a:latin typeface="微软雅黑" panose="020B0503020204020204" charset="-122"/>
                <a:ea typeface="微软雅黑" panose="020B0503020204020204" charset="-122"/>
              </a:rPr>
              <a:t>研究内容</a:t>
            </a:r>
            <a:endParaRPr lang="zh-CN" altLang="en-US" sz="2900" b="1" dirty="0">
              <a:solidFill>
                <a:srgbClr val="0020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灯片编号占位符 2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90910" y="364490"/>
            <a:ext cx="342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AED033B-92D4-4BDC-B583-2A893BC3C11A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7" name="object 79"/>
          <p:cNvSpPr/>
          <p:nvPr>
            <p:custDataLst>
              <p:tags r:id="rId4"/>
            </p:custDataLst>
          </p:nvPr>
        </p:nvSpPr>
        <p:spPr>
          <a:xfrm>
            <a:off x="611505" y="361944"/>
            <a:ext cx="376238" cy="349256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>
            <a:noAutofit/>
          </a:bodyPr>
          <a:p/>
        </p:txBody>
      </p:sp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3566795" y="315595"/>
            <a:ext cx="622300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针对分布式系统中远程文件读写交互的研究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object 79"/>
          <p:cNvSpPr/>
          <p:nvPr>
            <p:custDataLst>
              <p:tags r:id="rId6"/>
            </p:custDataLst>
          </p:nvPr>
        </p:nvSpPr>
        <p:spPr>
          <a:xfrm>
            <a:off x="3337214" y="366030"/>
            <a:ext cx="181494" cy="362842"/>
          </a:xfrm>
          <a:custGeom>
            <a:avLst/>
            <a:gdLst/>
            <a:ahLst/>
            <a:cxnLst/>
            <a:rect l="l" t="t" r="r" b="b"/>
            <a:pathLst>
              <a:path w="747585" h="698500">
                <a:moveTo>
                  <a:pt x="747585" y="698500"/>
                </a:moveTo>
                <a:lnTo>
                  <a:pt x="0" y="698500"/>
                </a:lnTo>
                <a:lnTo>
                  <a:pt x="0" y="0"/>
                </a:lnTo>
                <a:lnTo>
                  <a:pt x="747585" y="0"/>
                </a:lnTo>
                <a:lnTo>
                  <a:pt x="747585" y="698500"/>
                </a:lnTo>
                <a:close/>
              </a:path>
            </a:pathLst>
          </a:custGeom>
          <a:solidFill>
            <a:srgbClr val="002060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7"/>
            </p:custDataLst>
          </p:nvPr>
        </p:nvSpPr>
        <p:spPr>
          <a:xfrm>
            <a:off x="1273175" y="922655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研究内容：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利用库打桩机制替换文件读写接口实现方式。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(2/2)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8"/>
            </p:custDataLst>
          </p:nvPr>
        </p:nvSpPr>
        <p:spPr>
          <a:xfrm>
            <a:off x="1273175" y="1422400"/>
            <a:ext cx="9472295" cy="5530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库打桩：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截获对共享库函数的调用，以自己的逻辑替换函数调用的实现方式。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                   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                                                          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close接口改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4965" y="2004060"/>
            <a:ext cx="8768080" cy="3972560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10"/>
            </p:custDataLst>
          </p:nvPr>
        </p:nvSpPr>
        <p:spPr>
          <a:xfrm>
            <a:off x="2952115" y="6148705"/>
            <a:ext cx="5535295" cy="4984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noFill/>
          </a:ln>
        </p:spPr>
        <p:txBody>
          <a:bodyPr wrap="square" lIns="72000" tIns="72000" rIns="72000" bIns="72000" rtlCol="0" anchor="ctr">
            <a:noAutofit/>
          </a:bodyPr>
          <a:p>
            <a:pPr algn="ctr">
              <a:lnSpc>
                <a:spcPct val="150000"/>
              </a:lnSpc>
            </a:pP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close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关闭</a:t>
            </a:r>
            <a:r>
              <a:rPr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文件流程</a:t>
            </a:r>
            <a:endParaRPr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  <p:tag name="KSO_WM_UNIT_PLACING_PICTURE_USER_VIEWPORT" val="{&quot;height&quot;:1164.0031496062993,&quot;width&quot;:3052.8062992125983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  <p:tag name="KSO_WM_UNIT_PLACING_PICTURE_USER_VIEWPORT" val="{&quot;height&quot;:6155,&quot;width&quot;:7631}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UNIT_TABLE_BEAUTIFY" val="smartTable{fcf78624-3e65-4095-80f3-30e4b4882957}"/>
  <p:tag name="TABLE_ENDDRAG_ORIGIN_RECT" val="422*109"/>
  <p:tag name="TABLE_ENDDRAG_RECT" val="450*171*422*109"/>
</p:tagLst>
</file>

<file path=ppt/tags/tag152.xml><?xml version="1.0" encoding="utf-8"?>
<p:tagLst xmlns:p="http://schemas.openxmlformats.org/presentationml/2006/main">
  <p:tag name="KSO_WM_UNIT_TABLE_BEAUTIFY" val="smartTable{e84a4ebe-2de1-4613-af0d-f2cd1ccbb781}"/>
  <p:tag name="TABLE_ENDDRAG_ORIGIN_RECT" val="422*111"/>
  <p:tag name="TABLE_ENDDRAG_RECT" val="450*308*422*111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UNIT_TABLE_BEAUTIFY" val="smartTable{1e5e619f-09f6-4055-af8a-114f57da7833}"/>
</p:tagLst>
</file>

<file path=ppt/tags/tag182.xml><?xml version="1.0" encoding="utf-8"?>
<p:tagLst xmlns:p="http://schemas.openxmlformats.org/presentationml/2006/main">
  <p:tag name="KSO_WM_UNIT_TABLE_BEAUTIFY" val="smartTable{c765e9ee-70c3-47a0-9e79-f285282dd978}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COMMONDATA" val="eyJoZGlkIjoiMWY4NDkwNWJiY2ZkZjY4NzZkZjdiYTEwYmY3NDZjMGQifQ=="/>
  <p:tag name="KSO_WPP_MARK_KEY" val="4a6de44a-2cf3-4c35-80ab-88472d69b578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ABLE_BEAUTIFY" val="smartTable{cbad7aee-2780-4139-a542-da72380cbd11}"/>
  <p:tag name="KSO_WM_BEAUTIFY_FLAG" val=""/>
  <p:tag name="TABLE_ENDDRAG_ORIGIN_RECT" val="434*163"/>
  <p:tag name="TABLE_ENDDRAG_RECT" val="277*290*434*163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  <p:tag name="KSO_WM_UNIT_PLACING_PICTURE_USER_VIEWPORT" val="{&quot;height&quot;:2892,&quot;width&quot;:7790}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3877</Words>
  <Application>WPS 演示</Application>
  <PresentationFormat>宽屏</PresentationFormat>
  <Paragraphs>496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Times New Roman</vt:lpstr>
      <vt:lpstr>楷体</vt:lpstr>
      <vt:lpstr>Impact</vt:lpstr>
      <vt:lpstr>方正兰亭粗黑简体</vt:lpstr>
      <vt:lpstr>黑体</vt:lpstr>
      <vt:lpstr>Calibri</vt:lpstr>
      <vt:lpstr>方正兰亭大黑_GBK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看到我就让我去学习</cp:lastModifiedBy>
  <cp:revision>572</cp:revision>
  <dcterms:created xsi:type="dcterms:W3CDTF">2023-05-29T07:22:00Z</dcterms:created>
  <dcterms:modified xsi:type="dcterms:W3CDTF">2023-06-02T04:19:43Z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208759BF80F543F39F25690836721BB7_12</vt:lpwstr>
  </property>
  <property fmtid="{D5CDD505-2E9C-101B-9397-08002B2CF9AE}" pid="3" name="KSOProductBuildVer">
    <vt:lpwstr>2052-11.1.0.14309</vt:lpwstr>
  </property>
</Properties>
</file>